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9" r:id="rId5"/>
    <p:sldMasterId id="2147483723" r:id="rId6"/>
  </p:sldMasterIdLst>
  <p:notesMasterIdLst>
    <p:notesMasterId r:id="rId21"/>
  </p:notesMasterIdLst>
  <p:sldIdLst>
    <p:sldId id="285" r:id="rId7"/>
    <p:sldId id="256" r:id="rId8"/>
    <p:sldId id="378" r:id="rId9"/>
    <p:sldId id="379" r:id="rId10"/>
    <p:sldId id="381" r:id="rId11"/>
    <p:sldId id="380" r:id="rId12"/>
    <p:sldId id="382" r:id="rId13"/>
    <p:sldId id="392" r:id="rId14"/>
    <p:sldId id="393" r:id="rId15"/>
    <p:sldId id="394" r:id="rId16"/>
    <p:sldId id="389" r:id="rId17"/>
    <p:sldId id="298" r:id="rId18"/>
    <p:sldId id="395" r:id="rId19"/>
    <p:sldId id="396" r:id="rId20"/>
  </p:sldIdLst>
  <p:sldSz cx="1219835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zarine, John C" initials="LJ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800"/>
    <a:srgbClr val="C05700"/>
    <a:srgbClr val="FA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8" autoAdjust="0"/>
    <p:restoredTop sz="85781" autoAdjust="0"/>
  </p:normalViewPr>
  <p:slideViewPr>
    <p:cSldViewPr snapToGrid="0" snapToObjects="1">
      <p:cViewPr varScale="1">
        <p:scale>
          <a:sx n="127" d="100"/>
          <a:sy n="127" d="100"/>
        </p:scale>
        <p:origin x="304" y="176"/>
      </p:cViewPr>
      <p:guideLst>
        <p:guide orient="horz" pos="2160"/>
        <p:guide pos="288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0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3EC44C-EAD6-45DC-BCBF-37BA9A936895}" type="datetimeFigureOut">
              <a:rPr lang="en-US" smtClean="0"/>
              <a:t>11/17/22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7DD2E2-54FA-4854-83A8-C9ED0AB5D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8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17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8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8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3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72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4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7635-0731-40A4-B88B-96A27F5E4E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5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5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9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1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1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54A9-A6ED-40FC-AB2F-8580EA14DF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6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-2"/>
            <a:ext cx="12198349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Goudy Oldstyle Std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0342" y="1255212"/>
            <a:ext cx="9723408" cy="271555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r>
              <a:rPr lang="en-US" dirty="0"/>
              <a:t>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47" y="5092169"/>
            <a:ext cx="4613343" cy="11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3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37" y="804489"/>
            <a:ext cx="10521077" cy="586991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638" y="1788660"/>
            <a:ext cx="10521076" cy="3628167"/>
          </a:xfrm>
        </p:spPr>
        <p:txBody>
          <a:bodyPr numCol="3" spcCol="27432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0228" y="3523132"/>
            <a:ext cx="2405568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3534403" y="3523132"/>
            <a:ext cx="2405568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28578" y="3523132"/>
            <a:ext cx="2405568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8922754" y="3523132"/>
            <a:ext cx="2405568" cy="19632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short paragraph.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3197" y="1563452"/>
            <a:ext cx="1062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0" i="0" dirty="0">
                <a:solidFill>
                  <a:schemeClr val="bg2"/>
                </a:solidFill>
                <a:latin typeface="Goudy Oldstyle Std Regular" charset="0"/>
                <a:ea typeface="Goudy Oldstyle Std Regular" charset="0"/>
                <a:cs typeface="Goudy Oldstyle Std Regular" charset="0"/>
              </a:rPr>
              <a:t>2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40227" y="1563452"/>
            <a:ext cx="2179559" cy="1636776"/>
          </a:xfrm>
          <a:prstGeom prst="ellipse">
            <a:avLst/>
          </a:prstGeom>
          <a:solidFill>
            <a:schemeClr val="accent4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541130" y="1563452"/>
            <a:ext cx="2179559" cy="1636776"/>
          </a:xfrm>
          <a:prstGeom prst="ellipse">
            <a:avLst/>
          </a:prstGeom>
          <a:solidFill>
            <a:schemeClr val="accent2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228577" y="1563452"/>
            <a:ext cx="2179559" cy="1636776"/>
          </a:xfrm>
          <a:prstGeom prst="ellipse">
            <a:avLst/>
          </a:prstGeom>
          <a:solidFill>
            <a:schemeClr val="accent1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8916025" y="1563452"/>
            <a:ext cx="2179559" cy="1636776"/>
          </a:xfrm>
          <a:prstGeom prst="ellipse">
            <a:avLst/>
          </a:prstGeom>
          <a:solidFill>
            <a:schemeClr val="accent3"/>
          </a:solidFill>
          <a:effectLst/>
        </p:spPr>
        <p:txBody>
          <a:bodyPr lIns="274320" tIns="274320" rIns="274320" bIns="27432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4752" y="5351930"/>
            <a:ext cx="2753599" cy="1290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2284" y="1371509"/>
            <a:ext cx="10602549" cy="3886293"/>
          </a:xfrm>
        </p:spPr>
        <p:txBody>
          <a:bodyPr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aseline="0">
                <a:solidFill>
                  <a:schemeClr val="bg1"/>
                </a:solidFill>
              </a:defRPr>
            </a:lvl1pPr>
            <a:lvl2pPr marL="342900" indent="0">
              <a:buNone/>
              <a:defRPr sz="4500">
                <a:solidFill>
                  <a:schemeClr val="bg1"/>
                </a:solidFill>
              </a:defRPr>
            </a:lvl2pPr>
            <a:lvl3pPr marL="685800" indent="0">
              <a:buNone/>
              <a:defRPr sz="4500">
                <a:solidFill>
                  <a:schemeClr val="bg1"/>
                </a:solidFill>
              </a:defRPr>
            </a:lvl3pPr>
            <a:lvl4pPr marL="1028700" indent="0">
              <a:buNone/>
              <a:defRPr sz="4500">
                <a:solidFill>
                  <a:schemeClr val="bg1"/>
                </a:solidFill>
              </a:defRPr>
            </a:lvl4pPr>
            <a:lvl5pPr marL="1371600" indent="0">
              <a:buNone/>
              <a:defRPr sz="45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inspiring quote here. Insert inspiring quote here.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25" y="6089659"/>
            <a:ext cx="1854149" cy="4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225" y="597368"/>
            <a:ext cx="10521077" cy="806889"/>
          </a:xfrm>
        </p:spPr>
        <p:txBody>
          <a:bodyPr>
            <a:normAutofit/>
          </a:bodyPr>
          <a:lstStyle>
            <a:lvl1pPr>
              <a:defRPr sz="2700" baseline="0"/>
            </a:lvl1pPr>
          </a:lstStyle>
          <a:p>
            <a:r>
              <a:rPr lang="en-US" dirty="0"/>
              <a:t>Click to insert Chart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40226" y="1567544"/>
            <a:ext cx="10521078" cy="4114800"/>
          </a:xfrm>
        </p:spPr>
        <p:txBody>
          <a:bodyPr anchor="ctr" anchorCtr="0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30826" y="4666131"/>
            <a:ext cx="3067526" cy="219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page no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4" idx="2"/>
          </p:cNvCxnSpPr>
          <p:nvPr userDrawn="1"/>
        </p:nvCxnSpPr>
        <p:spPr>
          <a:xfrm>
            <a:off x="0" y="1331090"/>
            <a:ext cx="11815564" cy="1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11815564" y="1293376"/>
            <a:ext cx="75469" cy="75429"/>
          </a:xfrm>
          <a:prstGeom prst="ellipse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918" y="385122"/>
            <a:ext cx="10978515" cy="795528"/>
          </a:xfrm>
          <a:prstGeom prst="rect">
            <a:avLst/>
          </a:prstGeom>
        </p:spPr>
        <p:txBody>
          <a:bodyPr vert="horz" lIns="0" tIns="0" rIns="0" bIns="45720" rtlCol="0" anchor="b" anchorCtr="0">
            <a:noAutofit/>
          </a:bodyPr>
          <a:lstStyle/>
          <a:p>
            <a:r>
              <a:rPr lang="en-US" dirty="0"/>
              <a:t>Slide Title. Title case. 30pt. Book.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7211" y="1569720"/>
            <a:ext cx="10991222" cy="4102418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11822730" y="6600834"/>
            <a:ext cx="248415" cy="1269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342900">
              <a:spcAft>
                <a:spcPts val="1350"/>
              </a:spcAft>
            </a:pPr>
            <a:fld id="{88009A77-2457-4D6D-86A2-13018EBAD862}" type="slidenum">
              <a:rPr lang="en-US" sz="825">
                <a:solidFill>
                  <a:srgbClr val="FFFFFF"/>
                </a:solidFill>
                <a:latin typeface="Franklin Gothic Medium"/>
                <a:cs typeface="Helvetica" panose="020B0604020202020204" pitchFamily="34" charset="0"/>
              </a:rPr>
              <a:pPr defTabSz="342900">
                <a:spcAft>
                  <a:spcPts val="1350"/>
                </a:spcAft>
              </a:pPr>
              <a:t>‹#›</a:t>
            </a:fld>
            <a:endParaRPr lang="en-US" sz="825" dirty="0">
              <a:solidFill>
                <a:srgbClr val="FFFFFF"/>
              </a:solidFill>
              <a:latin typeface="Franklin Gothic Medium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8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>
              <a:solidFill>
                <a:srgbClr val="2E2E38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7" y="4021757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>
              <a:solidFill>
                <a:srgbClr val="2E2E38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8" y="4021757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>
              <a:solidFill>
                <a:srgbClr val="2E2E38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7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7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p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10978515" cy="590400"/>
          </a:xfrm>
        </p:spPr>
        <p:txBody>
          <a:bodyPr/>
          <a:lstStyle>
            <a:lvl1pPr>
              <a:defRPr sz="20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2"/>
            <a:ext cx="10978515" cy="4834617"/>
          </a:xfrm>
        </p:spPr>
        <p:txBody>
          <a:bodyPr/>
          <a:lstStyle>
            <a:lvl1pPr marL="267319" marR="0" indent="-267319" algn="l" defTabSz="685434" rtl="0" eaLnBrk="1" fontAlgn="auto" latinLnBrk="0" hangingPunct="1">
              <a:lnSpc>
                <a:spcPts val="1724"/>
              </a:lnSpc>
              <a:spcBef>
                <a:spcPts val="1124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499">
                <a:solidFill>
                  <a:schemeClr val="bg1"/>
                </a:solidFill>
                <a:latin typeface="+mj-lt"/>
              </a:defRPr>
            </a:lvl1pPr>
            <a:lvl2pPr marL="534639" marR="0" indent="-267319" algn="l" defTabSz="685434" rtl="0" eaLnBrk="1" fontAlgn="auto" latinLnBrk="0" hangingPunct="1">
              <a:lnSpc>
                <a:spcPts val="1574"/>
              </a:lnSpc>
              <a:spcBef>
                <a:spcPts val="6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349">
                <a:solidFill>
                  <a:schemeClr val="bg1"/>
                </a:solidFill>
                <a:latin typeface="+mj-lt"/>
              </a:defRPr>
            </a:lvl2pPr>
            <a:lvl3pPr marL="801958" marR="0" indent="-267319" algn="l" defTabSz="685434" rtl="0" eaLnBrk="1" fontAlgn="auto" latinLnBrk="0" hangingPunct="1">
              <a:lnSpc>
                <a:spcPts val="1424"/>
              </a:lnSpc>
              <a:spcBef>
                <a:spcPts val="375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199">
                <a:solidFill>
                  <a:schemeClr val="bg1"/>
                </a:solidFill>
                <a:latin typeface="+mj-lt"/>
              </a:defRPr>
            </a:lvl3pPr>
            <a:lvl4pPr marL="106927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049">
                <a:solidFill>
                  <a:schemeClr val="bg1"/>
                </a:solidFill>
                <a:latin typeface="+mj-lt"/>
              </a:defRPr>
            </a:lvl4pPr>
            <a:lvl5pPr marL="133659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900">
                <a:solidFill>
                  <a:schemeClr val="bg1"/>
                </a:solidFill>
                <a:latin typeface="+mj-lt"/>
              </a:defRPr>
            </a:lvl5pPr>
          </a:lstStyle>
          <a:p>
            <a:pPr marL="267319" marR="0" lvl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534639" marR="0" lvl="1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3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801958" marR="0" lvl="2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069277" marR="0" lvl="3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0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336597" marR="0" lvl="4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prstClr val="white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7" cy="180000"/>
          </a:xfrm>
          <a:prstGeom prst="rect">
            <a:avLst/>
          </a:prstGeom>
        </p:spPr>
        <p:txBody>
          <a:bodyPr/>
          <a:lstStyle/>
          <a:p>
            <a:fld id="{97B14021-CB4E-4A4F-8709-D33FAB29C8FB}" type="datetime3">
              <a:rPr lang="en-US" smtClean="0">
                <a:solidFill>
                  <a:srgbClr val="2E2E38"/>
                </a:solidFill>
              </a:rPr>
              <a:pPr/>
              <a:t>17 November 2022</a:t>
            </a:fld>
            <a:endParaRPr lang="en-IN" dirty="0">
              <a:solidFill>
                <a:srgbClr val="2E2E3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87CB71-00D5-4943-86B8-EB9760575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7" y="6471244"/>
            <a:ext cx="528886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8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p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10978515" cy="590400"/>
          </a:xfrm>
        </p:spPr>
        <p:txBody>
          <a:bodyPr/>
          <a:lstStyle>
            <a:lvl1pPr>
              <a:defRPr sz="20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prstClr val="white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7" cy="180000"/>
          </a:xfrm>
          <a:prstGeom prst="rect">
            <a:avLst/>
          </a:prstGeom>
        </p:spPr>
        <p:txBody>
          <a:bodyPr/>
          <a:lstStyle/>
          <a:p>
            <a:fld id="{97B14021-CB4E-4A4F-8709-D33FAB29C8FB}" type="datetime3">
              <a:rPr lang="en-US" smtClean="0">
                <a:solidFill>
                  <a:srgbClr val="2E2E38"/>
                </a:solidFill>
              </a:rPr>
              <a:pPr/>
              <a:t>17 November 2022</a:t>
            </a:fld>
            <a:endParaRPr lang="en-IN" dirty="0">
              <a:solidFill>
                <a:srgbClr val="2E2E3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7A4D10-CC64-4786-ACEF-A5A30373D6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18" y="1137922"/>
            <a:ext cx="10978515" cy="4834617"/>
          </a:xfrm>
        </p:spPr>
        <p:txBody>
          <a:bodyPr/>
          <a:lstStyle>
            <a:lvl1pPr marL="267319" marR="0" indent="-267319" algn="l" defTabSz="685434" rtl="0" eaLnBrk="1" fontAlgn="auto" latinLnBrk="0" hangingPunct="1">
              <a:lnSpc>
                <a:spcPts val="1574"/>
              </a:lnSpc>
              <a:spcBef>
                <a:spcPts val="675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349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  <a:lvl2pPr marL="534639" marR="0" indent="-267319" algn="l" defTabSz="685434" rtl="0" eaLnBrk="1" fontAlgn="auto" latinLnBrk="0" hangingPunct="1">
              <a:lnSpc>
                <a:spcPts val="1574"/>
              </a:lnSpc>
              <a:spcBef>
                <a:spcPts val="6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199">
                <a:solidFill>
                  <a:schemeClr val="bg1"/>
                </a:solidFill>
                <a:latin typeface="EYInterstate Light" panose="02000506000000020004" pitchFamily="2" charset="0"/>
              </a:defRPr>
            </a:lvl2pPr>
            <a:lvl3pPr marL="801958" marR="0" indent="-267319" algn="l" defTabSz="685434" rtl="0" eaLnBrk="1" fontAlgn="auto" latinLnBrk="0" hangingPunct="1">
              <a:lnSpc>
                <a:spcPts val="1424"/>
              </a:lnSpc>
              <a:spcBef>
                <a:spcPts val="375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199">
                <a:solidFill>
                  <a:schemeClr val="bg1"/>
                </a:solidFill>
                <a:latin typeface="EYInterstate Light" panose="02000506000000020004" pitchFamily="2" charset="0"/>
              </a:defRPr>
            </a:lvl3pPr>
            <a:lvl4pPr marL="106927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049">
                <a:solidFill>
                  <a:schemeClr val="bg1"/>
                </a:solidFill>
                <a:latin typeface="EYInterstate Light" panose="02000506000000020004" pitchFamily="2" charset="0"/>
              </a:defRPr>
            </a:lvl4pPr>
            <a:lvl5pPr marL="133659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5pPr>
          </a:lstStyle>
          <a:p>
            <a:pPr marL="267319" marR="0" lvl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534639" marR="0" lvl="1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3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801958" marR="0" lvl="2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069277" marR="0" lvl="3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0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336597" marR="0" lvl="4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D7E35-FF16-4096-96ED-0EFA039AD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7" y="6471244"/>
            <a:ext cx="528886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</p:txBody>
      </p:sp>
    </p:spTree>
    <p:extLst>
      <p:ext uri="{BB962C8B-B14F-4D97-AF65-F5344CB8AC3E}">
        <p14:creationId xmlns:p14="http://schemas.microsoft.com/office/powerpoint/2010/main" val="100127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B7F42B-5168-4D1C-9238-CAB55F564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7" y="6471244"/>
            <a:ext cx="528886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</p:txBody>
      </p:sp>
    </p:spTree>
    <p:extLst>
      <p:ext uri="{BB962C8B-B14F-4D97-AF65-F5344CB8AC3E}">
        <p14:creationId xmlns:p14="http://schemas.microsoft.com/office/powerpoint/2010/main" val="194901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12198349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Goudy Oldstyle Std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0342" y="1177155"/>
            <a:ext cx="9723408" cy="271555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Headline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1C2B1A-B585-490E-B50C-481A1AB58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7" y="6471244"/>
            <a:ext cx="528886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</p:txBody>
      </p:sp>
    </p:spTree>
    <p:extLst>
      <p:ext uri="{BB962C8B-B14F-4D97-AF65-F5344CB8AC3E}">
        <p14:creationId xmlns:p14="http://schemas.microsoft.com/office/powerpoint/2010/main" val="170527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943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9E6C945-6D22-41B1-B57F-DBD6439F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22" y="6471244"/>
            <a:ext cx="663067" cy="180000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C4CDB1-28AC-4516-BDA7-0C541A09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7" y="6471244"/>
            <a:ext cx="528886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</p:txBody>
      </p:sp>
    </p:spTree>
    <p:extLst>
      <p:ext uri="{BB962C8B-B14F-4D97-AF65-F5344CB8AC3E}">
        <p14:creationId xmlns:p14="http://schemas.microsoft.com/office/powerpoint/2010/main" val="3556009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77257-41EF-4AED-8468-695F73C8B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36745" r="209" b="-1"/>
          <a:stretch/>
        </p:blipFill>
        <p:spPr>
          <a:xfrm flipH="1">
            <a:off x="0" y="0"/>
            <a:ext cx="12198350" cy="619125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9E6C945-6D22-41B1-B57F-DBD6439F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22" y="6471244"/>
            <a:ext cx="663067" cy="180000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556E45-9A05-402C-AEE1-275CB8191B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7" y="6356350"/>
            <a:ext cx="303213" cy="311150"/>
            <a:chOff x="7110" y="4004"/>
            <a:chExt cx="191" cy="19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116896-72FB-441E-AF71-76741046C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rgbClr val="2E2E38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48782F2-2945-4D8A-A662-84ECAE12FC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rgbClr val="2E2E38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D239336-1281-4826-AE72-C65A8C2FB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rgbClr val="2E2E38"/>
                </a:solidFill>
              </a:endParaRPr>
            </a:p>
          </p:txBody>
        </p:sp>
      </p:grp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C4CDB1-28AC-4516-BDA7-0C541A09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7" y="6471244"/>
            <a:ext cx="528886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</p:txBody>
      </p:sp>
    </p:spTree>
    <p:extLst>
      <p:ext uri="{BB962C8B-B14F-4D97-AF65-F5344CB8AC3E}">
        <p14:creationId xmlns:p14="http://schemas.microsoft.com/office/powerpoint/2010/main" val="618552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>
              <a:solidFill>
                <a:srgbClr val="2E2E38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>
              <a:solidFill>
                <a:srgbClr val="2E2E38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>
              <a:solidFill>
                <a:srgbClr val="2E2E38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14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p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7" y="1137920"/>
            <a:ext cx="10978515" cy="4834617"/>
          </a:xfrm>
        </p:spPr>
        <p:txBody>
          <a:bodyPr/>
          <a:lstStyle>
            <a:lvl1pPr marL="356616" marR="0" indent="-356616" algn="l" defTabSz="914400" rtl="0" eaLnBrk="1" fontAlgn="auto" latinLnBrk="0" hangingPunct="1">
              <a:lnSpc>
                <a:spcPts val="2300"/>
              </a:lnSpc>
              <a:spcBef>
                <a:spcPts val="15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 marL="713232" marR="0" indent="-356616" algn="l" defTabSz="914400" rtl="0" eaLnBrk="1" fontAlgn="auto" latinLnBrk="0" hangingPunct="1">
              <a:lnSpc>
                <a:spcPts val="2100"/>
              </a:lnSpc>
              <a:spcBef>
                <a:spcPts val="8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800">
                <a:solidFill>
                  <a:schemeClr val="bg1"/>
                </a:solidFill>
                <a:latin typeface="+mj-lt"/>
              </a:defRPr>
            </a:lvl2pPr>
            <a:lvl3pPr marL="1069848" marR="0" indent="-356616" algn="l" defTabSz="914400" rtl="0" eaLnBrk="1" fontAlgn="auto" latinLnBrk="0" hangingPunct="1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600">
                <a:solidFill>
                  <a:schemeClr val="bg1"/>
                </a:solidFill>
                <a:latin typeface="+mj-lt"/>
              </a:defRPr>
            </a:lvl3pPr>
            <a:lvl4pPr marL="1426464" marR="0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400">
                <a:solidFill>
                  <a:schemeClr val="bg1"/>
                </a:solidFill>
                <a:latin typeface="+mj-lt"/>
              </a:defRPr>
            </a:lvl4pPr>
            <a:lvl5pPr marL="1783080" marR="0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marL="356616" marR="0" lvl="0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13232" marR="0" lvl="1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069848" marR="0" lvl="2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426464" marR="0" lvl="3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783080" marR="0" lvl="4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fld id="{97B14021-CB4E-4A4F-8709-D33FAB29C8FB}" type="datetime3">
              <a:rPr lang="en-US" smtClean="0">
                <a:solidFill>
                  <a:srgbClr val="2E2E38"/>
                </a:solidFill>
              </a:rPr>
              <a:pPr/>
              <a:t>17 November 2022</a:t>
            </a:fld>
            <a:endParaRPr lang="en-IN" dirty="0">
              <a:solidFill>
                <a:srgbClr val="2E2E3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87CB71-00D5-4943-86B8-EB9760575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528886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18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p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fld id="{97B14021-CB4E-4A4F-8709-D33FAB29C8FB}" type="datetime3">
              <a:rPr lang="en-US" smtClean="0">
                <a:solidFill>
                  <a:srgbClr val="2E2E38"/>
                </a:solidFill>
              </a:rPr>
              <a:pPr/>
              <a:t>17 November 2022</a:t>
            </a:fld>
            <a:endParaRPr lang="en-IN" dirty="0">
              <a:solidFill>
                <a:srgbClr val="2E2E3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7A4D10-CC64-4786-ACEF-A5A30373D6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17" y="1137920"/>
            <a:ext cx="10978515" cy="4834617"/>
          </a:xfrm>
        </p:spPr>
        <p:txBody>
          <a:bodyPr/>
          <a:lstStyle>
            <a:lvl1pPr marL="356616" marR="0" indent="-356616" algn="l" defTabSz="914400" rtl="0" eaLnBrk="1" fontAlgn="auto" latinLnBrk="0" hangingPunct="1">
              <a:lnSpc>
                <a:spcPts val="2100"/>
              </a:lnSpc>
              <a:spcBef>
                <a:spcPts val="9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8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  <a:lvl2pPr marL="713232" marR="0" indent="-356616" algn="l" defTabSz="914400" rtl="0" eaLnBrk="1" fontAlgn="auto" latinLnBrk="0" hangingPunct="1">
              <a:lnSpc>
                <a:spcPts val="2100"/>
              </a:lnSpc>
              <a:spcBef>
                <a:spcPts val="8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600">
                <a:solidFill>
                  <a:schemeClr val="bg1"/>
                </a:solidFill>
                <a:latin typeface="EYInterstate Light" panose="02000506000000020004" pitchFamily="2" charset="0"/>
              </a:defRPr>
            </a:lvl2pPr>
            <a:lvl3pPr marL="1069848" marR="0" indent="-356616" algn="l" defTabSz="914400" rtl="0" eaLnBrk="1" fontAlgn="auto" latinLnBrk="0" hangingPunct="1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600">
                <a:solidFill>
                  <a:schemeClr val="bg1"/>
                </a:solidFill>
                <a:latin typeface="EYInterstate Light" panose="02000506000000020004" pitchFamily="2" charset="0"/>
              </a:defRPr>
            </a:lvl3pPr>
            <a:lvl4pPr marL="1426464" marR="0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400">
                <a:solidFill>
                  <a:schemeClr val="bg1"/>
                </a:solidFill>
                <a:latin typeface="EYInterstate Light" panose="02000506000000020004" pitchFamily="2" charset="0"/>
              </a:defRPr>
            </a:lvl4pPr>
            <a:lvl5pPr marL="1783080" marR="0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5pPr>
          </a:lstStyle>
          <a:p>
            <a:pPr marL="356616" marR="0" lvl="0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13232" marR="0" lvl="1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069848" marR="0" lvl="2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426464" marR="0" lvl="3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783080" marR="0" lvl="4" indent="-35661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D7E35-FF16-4096-96ED-0EFA039AD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528886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</p:txBody>
      </p:sp>
    </p:spTree>
    <p:extLst>
      <p:ext uri="{BB962C8B-B14F-4D97-AF65-F5344CB8AC3E}">
        <p14:creationId xmlns:p14="http://schemas.microsoft.com/office/powerpoint/2010/main" val="1980549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B7F42B-5168-4D1C-9238-CAB55F564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528886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</p:txBody>
      </p:sp>
    </p:spTree>
    <p:extLst>
      <p:ext uri="{BB962C8B-B14F-4D97-AF65-F5344CB8AC3E}">
        <p14:creationId xmlns:p14="http://schemas.microsoft.com/office/powerpoint/2010/main" val="1890196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1C2B1A-B585-490E-B50C-481A1AB58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528886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</p:txBody>
      </p:sp>
    </p:spTree>
    <p:extLst>
      <p:ext uri="{BB962C8B-B14F-4D97-AF65-F5344CB8AC3E}">
        <p14:creationId xmlns:p14="http://schemas.microsoft.com/office/powerpoint/2010/main" val="957433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99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ff Divider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12198349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Goudy Oldstyle Std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0342" y="1177156"/>
            <a:ext cx="9723408" cy="271555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Headline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656114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9E6C945-6D22-41B1-B57F-DBD6439F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21" y="6471244"/>
            <a:ext cx="663066" cy="180000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C4CDB1-28AC-4516-BDA7-0C541A09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528886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</p:txBody>
      </p:sp>
    </p:spTree>
    <p:extLst>
      <p:ext uri="{BB962C8B-B14F-4D97-AF65-F5344CB8AC3E}">
        <p14:creationId xmlns:p14="http://schemas.microsoft.com/office/powerpoint/2010/main" val="64279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77257-41EF-4AED-8468-695F73C8B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36745" r="209" b="-1"/>
          <a:stretch/>
        </p:blipFill>
        <p:spPr>
          <a:xfrm flipH="1">
            <a:off x="0" y="0"/>
            <a:ext cx="12198350" cy="619125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9E6C945-6D22-41B1-B57F-DBD6439F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21" y="6471244"/>
            <a:ext cx="663066" cy="180000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556E45-9A05-402C-AEE1-275CB8191B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116896-72FB-441E-AF71-76741046C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2E2E38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48782F2-2945-4D8A-A662-84ECAE12FC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2E2E38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D239336-1281-4826-AE72-C65A8C2FB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2E2E38"/>
                </a:solidFill>
              </a:endParaRPr>
            </a:p>
          </p:txBody>
        </p:sp>
      </p:grp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C4CDB1-28AC-4516-BDA7-0C541A09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528886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Internal Audit  &amp; Consulting - FY20 Risk Assessment and Audit Plan</a:t>
            </a:r>
          </a:p>
        </p:txBody>
      </p:sp>
    </p:spTree>
    <p:extLst>
      <p:ext uri="{BB962C8B-B14F-4D97-AF65-F5344CB8AC3E}">
        <p14:creationId xmlns:p14="http://schemas.microsoft.com/office/powerpoint/2010/main" val="39493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637" y="4651515"/>
            <a:ext cx="10521077" cy="1063486"/>
          </a:xfrm>
          <a:solidFill>
            <a:schemeClr val="accent2"/>
          </a:solidFill>
          <a:ln>
            <a:noFill/>
          </a:ln>
        </p:spPr>
        <p:txBody>
          <a:bodyPr lIns="182880" tIns="91440" rIns="274320" bIns="27432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photo caption.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8637" y="872890"/>
            <a:ext cx="10521077" cy="3778624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225" y="597368"/>
            <a:ext cx="10521077" cy="1191092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insert Slide 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0227" y="1922930"/>
            <a:ext cx="5160473" cy="417260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488315" y="1922930"/>
            <a:ext cx="4872987" cy="3671046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bhea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223" y="1044076"/>
            <a:ext cx="3354546" cy="569572"/>
          </a:xfrm>
        </p:spPr>
        <p:txBody>
          <a:bodyPr>
            <a:normAutofit/>
          </a:bodyPr>
          <a:lstStyle>
            <a:lvl1pPr>
              <a:defRPr sz="27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0224" y="1775015"/>
            <a:ext cx="3354546" cy="391309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386637" y="1775015"/>
            <a:ext cx="3354546" cy="391309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33050" y="1775015"/>
            <a:ext cx="3354546" cy="391309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386634" y="1043609"/>
            <a:ext cx="3354546" cy="56957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2700">
                <a:solidFill>
                  <a:schemeClr val="accent1"/>
                </a:solidFill>
              </a:defRPr>
            </a:lvl2pPr>
            <a:lvl3pPr marL="685800" indent="0">
              <a:buNone/>
              <a:defRPr sz="2700">
                <a:solidFill>
                  <a:schemeClr val="accent1"/>
                </a:solidFill>
              </a:defRPr>
            </a:lvl3pPr>
            <a:lvl4pPr marL="1028700" indent="0">
              <a:buNone/>
              <a:defRPr sz="2700">
                <a:solidFill>
                  <a:schemeClr val="accent1"/>
                </a:solidFill>
              </a:defRPr>
            </a:lvl4pPr>
            <a:lvl5pPr marL="1371600" indent="0">
              <a:buNone/>
              <a:defRPr sz="27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Headline 2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933048" y="1043063"/>
            <a:ext cx="3354546" cy="56983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2700">
                <a:solidFill>
                  <a:schemeClr val="accent1"/>
                </a:solidFill>
              </a:defRPr>
            </a:lvl2pPr>
            <a:lvl3pPr marL="685800" indent="0">
              <a:buNone/>
              <a:defRPr sz="2700">
                <a:solidFill>
                  <a:schemeClr val="accent1"/>
                </a:solidFill>
              </a:defRPr>
            </a:lvl3pPr>
            <a:lvl4pPr marL="1028700" indent="0">
              <a:buNone/>
              <a:defRPr sz="2700">
                <a:solidFill>
                  <a:schemeClr val="accent1"/>
                </a:solidFill>
              </a:defRPr>
            </a:lvl4pPr>
            <a:lvl5pPr marL="1371600" indent="0">
              <a:buNone/>
              <a:defRPr sz="27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225" y="871004"/>
            <a:ext cx="10521077" cy="699379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insert Slide 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0226" y="2268588"/>
            <a:ext cx="5052654" cy="3614393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309957" y="2268588"/>
            <a:ext cx="5051347" cy="3614393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40225" y="1632479"/>
            <a:ext cx="5052465" cy="54419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  <a:lvl2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 sz="270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09957" y="1632852"/>
            <a:ext cx="5051347" cy="5441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2700">
                <a:solidFill>
                  <a:schemeClr val="accent1"/>
                </a:solidFill>
              </a:defRPr>
            </a:lvl2pPr>
            <a:lvl3pPr marL="685800" indent="0">
              <a:buNone/>
              <a:defRPr sz="2700">
                <a:solidFill>
                  <a:schemeClr val="accent1"/>
                </a:solidFill>
              </a:defRPr>
            </a:lvl3pPr>
            <a:lvl4pPr marL="1028700" indent="0">
              <a:buNone/>
              <a:defRPr sz="2700">
                <a:solidFill>
                  <a:schemeClr val="accent1"/>
                </a:solidFill>
              </a:defRPr>
            </a:lvl4pPr>
            <a:lvl5pPr marL="1371600" indent="0">
              <a:buNone/>
              <a:defRPr sz="27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37" y="877814"/>
            <a:ext cx="10521077" cy="69632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637" y="2373021"/>
            <a:ext cx="10521077" cy="3312871"/>
          </a:xfrm>
        </p:spPr>
        <p:txBody>
          <a:bodyPr numCol="3" spcCol="27432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637" y="1623831"/>
            <a:ext cx="10521077" cy="552839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700" baseline="0">
                <a:solidFill>
                  <a:schemeClr val="accent1"/>
                </a:solidFill>
              </a:defRPr>
            </a:lvl1pPr>
            <a:lvl2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  <a:lvl3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defRPr sz="360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+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37" y="799084"/>
            <a:ext cx="10521077" cy="5869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638" y="1788611"/>
            <a:ext cx="10521076" cy="3111381"/>
          </a:xfrm>
        </p:spPr>
        <p:txBody>
          <a:bodyPr numCol="4" spcCol="27432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637" y="5874027"/>
            <a:ext cx="8419040" cy="728397"/>
          </a:xfrm>
        </p:spPr>
        <p:txBody>
          <a:bodyPr anchor="t" anchorCtr="0">
            <a:normAutofit/>
          </a:bodyPr>
          <a:lstStyle>
            <a:lvl1pPr>
              <a:lnSpc>
                <a:spcPct val="110000"/>
              </a:lnSpc>
              <a:defRPr sz="1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5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insert footer content. </a:t>
            </a:r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637" y="645461"/>
            <a:ext cx="10521077" cy="10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37" y="1825625"/>
            <a:ext cx="10521077" cy="392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</a:p>
          <a:p>
            <a:pPr lvl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29726" y="6726854"/>
            <a:ext cx="2268625" cy="134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Goudy Oldstyle Std 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26" y="6090883"/>
            <a:ext cx="1849393" cy="4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85" r:id="rId8"/>
    <p:sldLayoutId id="2147483686" r:id="rId9"/>
    <p:sldLayoutId id="2147483687" r:id="rId10"/>
    <p:sldLayoutId id="2147483679" r:id="rId11"/>
    <p:sldLayoutId id="2147483680" r:id="rId12"/>
    <p:sldLayoutId id="2147483681" r:id="rId13"/>
    <p:sldLayoutId id="2147483682" r:id="rId14"/>
    <p:sldLayoutId id="214748368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Goudy Oldstyle Std Regular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180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tx2"/>
          </a:solidFill>
          <a:latin typeface="Goudy Oldstyle Std Regular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67049D-8495-45F7-AC4C-E803F9C78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763"/>
          <a:stretch/>
        </p:blipFill>
        <p:spPr>
          <a:xfrm rot="10800000">
            <a:off x="0" y="1"/>
            <a:ext cx="12198350" cy="9077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4583BB-F93F-49DE-A7DE-12F3DF058C85}"/>
              </a:ext>
            </a:extLst>
          </p:cNvPr>
          <p:cNvSpPr/>
          <p:nvPr userDrawn="1"/>
        </p:nvSpPr>
        <p:spPr>
          <a:xfrm>
            <a:off x="0" y="1"/>
            <a:ext cx="12198350" cy="885080"/>
          </a:xfrm>
          <a:prstGeom prst="rect">
            <a:avLst/>
          </a:prstGeom>
          <a:solidFill>
            <a:srgbClr val="000000">
              <a:alpha val="56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00" dirty="0">
              <a:solidFill>
                <a:srgbClr val="2E2E38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9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7" y="6471244"/>
            <a:ext cx="528886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Internal Audit in Academic Medical Centers — The University of Texas Health Science Center at San Antonio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2" y="6471244"/>
            <a:ext cx="6630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B96708AF-3CEB-4130-A2B6-64A962B5921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2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7" r:id="rId7"/>
    <p:sldLayoutId id="2147483698" r:id="rId8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0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3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0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9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67049D-8495-45F7-AC4C-E803F9C78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763"/>
          <a:stretch/>
        </p:blipFill>
        <p:spPr>
          <a:xfrm rot="10800000">
            <a:off x="0" y="0"/>
            <a:ext cx="12198350" cy="9077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4583BB-F93F-49DE-A7DE-12F3DF058C85}"/>
              </a:ext>
            </a:extLst>
          </p:cNvPr>
          <p:cNvSpPr/>
          <p:nvPr userDrawn="1"/>
        </p:nvSpPr>
        <p:spPr>
          <a:xfrm>
            <a:off x="0" y="1"/>
            <a:ext cx="12198350" cy="885080"/>
          </a:xfrm>
          <a:prstGeom prst="rect">
            <a:avLst/>
          </a:prstGeom>
          <a:solidFill>
            <a:srgbClr val="000000">
              <a:alpha val="56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2E2E38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5288862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Internal Audit in Academic Medical Centers — The University of Texas Health Science Center at San Antonio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Page </a:t>
            </a:r>
            <a:fld id="{F1BC30E3-FFE5-4B91-AA19-87A149EBB9EE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B96708AF-3CEB-4130-A2B6-64A962B5921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2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1" r:id="rId7"/>
    <p:sldLayoutId id="2147483732" r:id="rId8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87520" y="978987"/>
            <a:ext cx="10010054" cy="1468938"/>
          </a:xfrm>
        </p:spPr>
        <p:txBody>
          <a:bodyPr/>
          <a:lstStyle/>
          <a:p>
            <a:pPr algn="ctr"/>
            <a:endParaRPr lang="en-US" sz="3300" b="1" dirty="0"/>
          </a:p>
          <a:p>
            <a:pPr algn="ctr"/>
            <a:r>
              <a:rPr lang="en-US" sz="3300" b="1" dirty="0"/>
              <a:t>FY 2023 Approved Audit Plan</a:t>
            </a:r>
          </a:p>
        </p:txBody>
      </p:sp>
      <p:pic>
        <p:nvPicPr>
          <p:cNvPr id="5" name="Picture 8" descr="https://therivardreport.com/wp-content/uploads/2016/11/20161118_KathrynBoydBatstone_UTHSA_UniversityOfHealthSanAntonio-3-1170x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8204"/>
            <a:ext cx="6264927" cy="22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36483" y="397104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 30, 2022</a:t>
            </a:r>
          </a:p>
        </p:txBody>
      </p:sp>
    </p:spTree>
    <p:extLst>
      <p:ext uri="{BB962C8B-B14F-4D97-AF65-F5344CB8AC3E}">
        <p14:creationId xmlns:p14="http://schemas.microsoft.com/office/powerpoint/2010/main" val="22468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FY 2023 Internal Audit Plan/Budget </a:t>
            </a:r>
            <a:r>
              <a:rPr lang="en-US" sz="1800" i="1" dirty="0">
                <a:latin typeface="+mj-lt"/>
              </a:rPr>
              <a:t>(approved by AC on 6/30/22)</a:t>
            </a:r>
            <a:endParaRPr lang="en-US" sz="1800" b="1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5" y="1744997"/>
            <a:ext cx="11330452" cy="4572000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dirty="0">
              <a:solidFill>
                <a:schemeClr val="tx2"/>
              </a:solidFill>
              <a:latin typeface="Goudy Oldstyle Std Regular"/>
            </a:endParaRPr>
          </a:p>
          <a:p>
            <a:pPr marL="132159" indent="0">
              <a:buClrTx/>
              <a:buNone/>
            </a:pPr>
            <a:endParaRPr lang="en-US" dirty="0">
              <a:solidFill>
                <a:schemeClr val="tx2"/>
              </a:solidFill>
              <a:latin typeface="Goudy Oldstyle Std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C0D95-A45D-9EC3-DACA-2347F81C4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8" y="1475197"/>
            <a:ext cx="9115568" cy="48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87520" y="978987"/>
            <a:ext cx="10010054" cy="1468938"/>
          </a:xfrm>
        </p:spPr>
        <p:txBody>
          <a:bodyPr/>
          <a:lstStyle/>
          <a:p>
            <a:pPr algn="ctr"/>
            <a:endParaRPr lang="en-US" sz="3300" b="1" dirty="0"/>
          </a:p>
          <a:p>
            <a:pPr algn="ctr"/>
            <a:endParaRPr lang="en-US" sz="3300" b="1" dirty="0"/>
          </a:p>
          <a:p>
            <a:pPr algn="ctr"/>
            <a:endParaRPr lang="en-US" sz="3300" b="1" dirty="0"/>
          </a:p>
          <a:p>
            <a:pPr algn="ctr"/>
            <a:endParaRPr lang="en-US" sz="3300" b="1" dirty="0"/>
          </a:p>
          <a:p>
            <a:pPr algn="ctr"/>
            <a:r>
              <a:rPr lang="en-US" sz="3300" b="1" dirty="0"/>
              <a:t>Updated Audit Committee Approved Audit Plan </a:t>
            </a:r>
          </a:p>
          <a:p>
            <a:pPr algn="ctr"/>
            <a:r>
              <a:rPr lang="en-US" sz="3300" b="1" dirty="0"/>
              <a:t>October 19, 2022</a:t>
            </a:r>
          </a:p>
        </p:txBody>
      </p:sp>
      <p:pic>
        <p:nvPicPr>
          <p:cNvPr id="5" name="Picture 8" descr="https://therivardreport.com/wp-content/uploads/2016/11/20161118_KathrynBoydBatstone_UTHSA_UniversityOfHealthSanAntonio-3-1170x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8204"/>
            <a:ext cx="6264927" cy="22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53282" y="3187589"/>
            <a:ext cx="10978515" cy="795528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Executive Session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6" y="1533063"/>
            <a:ext cx="10864155" cy="3431897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None/>
            </a:pPr>
            <a:endParaRPr lang="en-US" sz="900" b="1" u="sng" dirty="0">
              <a:solidFill>
                <a:schemeClr val="tx1"/>
              </a:solidFill>
            </a:endParaRPr>
          </a:p>
          <a:p>
            <a:pPr marL="1032272" lvl="1" indent="-689372">
              <a:buNone/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7FF40B-396E-4E29-96C0-97D1E3BBB229}"/>
              </a:ext>
            </a:extLst>
          </p:cNvPr>
          <p:cNvSpPr txBox="1">
            <a:spLocks/>
          </p:cNvSpPr>
          <p:nvPr/>
        </p:nvSpPr>
        <p:spPr>
          <a:xfrm>
            <a:off x="609918" y="385122"/>
            <a:ext cx="10978515" cy="795528"/>
          </a:xfrm>
          <a:prstGeom prst="rect">
            <a:avLst/>
          </a:prstGeom>
        </p:spPr>
        <p:txBody>
          <a:bodyPr vert="horz" lIns="0" tIns="0" rIns="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Goudy Oldstyle Std Regular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j-lt"/>
              </a:rPr>
              <a:t>FY 2023 Internal Audit Plan/Budget </a:t>
            </a:r>
            <a:r>
              <a:rPr lang="en-US" sz="1800" i="1" dirty="0">
                <a:latin typeface="+mj-lt"/>
              </a:rPr>
              <a:t>(approved by AC on 10/19/22)</a:t>
            </a:r>
            <a:endParaRPr lang="en-US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E576F-53D0-C506-8F18-2804CA085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6" y="1383590"/>
            <a:ext cx="10549210" cy="47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53282" y="3187589"/>
            <a:ext cx="10978515" cy="795528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Executive Session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6" y="1533063"/>
            <a:ext cx="10864155" cy="3431897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None/>
            </a:pPr>
            <a:endParaRPr lang="en-US" sz="900" b="1" u="sng" dirty="0">
              <a:solidFill>
                <a:schemeClr val="tx1"/>
              </a:solidFill>
            </a:endParaRPr>
          </a:p>
          <a:p>
            <a:pPr marL="1032272" lvl="1" indent="-689372">
              <a:buNone/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7FF40B-396E-4E29-96C0-97D1E3BBB229}"/>
              </a:ext>
            </a:extLst>
          </p:cNvPr>
          <p:cNvSpPr txBox="1">
            <a:spLocks/>
          </p:cNvSpPr>
          <p:nvPr/>
        </p:nvSpPr>
        <p:spPr>
          <a:xfrm>
            <a:off x="609918" y="385122"/>
            <a:ext cx="10978515" cy="795528"/>
          </a:xfrm>
          <a:prstGeom prst="rect">
            <a:avLst/>
          </a:prstGeom>
        </p:spPr>
        <p:txBody>
          <a:bodyPr vert="horz" lIns="0" tIns="0" rIns="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Goudy Oldstyle Std Regular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j-lt"/>
              </a:rPr>
              <a:t>FY 2023 Internal Audit Plan/Budget </a:t>
            </a:r>
            <a:r>
              <a:rPr lang="en-US" sz="1800" i="1" dirty="0">
                <a:latin typeface="+mj-lt"/>
              </a:rPr>
              <a:t>(approved by AC on 10/19/22)</a:t>
            </a:r>
            <a:endParaRPr lang="en-US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410CE-17DF-565E-0BCA-A4E40136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47" y="1832128"/>
            <a:ext cx="11102486" cy="31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53282" y="3187589"/>
            <a:ext cx="10978515" cy="795528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Executive Session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6" y="1533063"/>
            <a:ext cx="10864155" cy="3431897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None/>
            </a:pPr>
            <a:endParaRPr lang="en-US" sz="900" b="1" u="sng" dirty="0">
              <a:solidFill>
                <a:schemeClr val="tx1"/>
              </a:solidFill>
            </a:endParaRPr>
          </a:p>
          <a:p>
            <a:pPr marL="1032272" lvl="1" indent="-689372">
              <a:buNone/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7FF40B-396E-4E29-96C0-97D1E3BBB229}"/>
              </a:ext>
            </a:extLst>
          </p:cNvPr>
          <p:cNvSpPr txBox="1">
            <a:spLocks/>
          </p:cNvSpPr>
          <p:nvPr/>
        </p:nvSpPr>
        <p:spPr>
          <a:xfrm>
            <a:off x="609918" y="385122"/>
            <a:ext cx="10978515" cy="795528"/>
          </a:xfrm>
          <a:prstGeom prst="rect">
            <a:avLst/>
          </a:prstGeom>
        </p:spPr>
        <p:txBody>
          <a:bodyPr vert="horz" lIns="0" tIns="0" rIns="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Goudy Oldstyle Std Regular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j-lt"/>
              </a:rPr>
              <a:t>FY 2023 Internal Audit Plan/Budget </a:t>
            </a:r>
            <a:r>
              <a:rPr lang="en-US" sz="1800" i="1" dirty="0">
                <a:latin typeface="+mj-lt"/>
              </a:rPr>
              <a:t>(approved by AC on 10/19/22)</a:t>
            </a:r>
            <a:endParaRPr lang="en-US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7F990-3BAA-F914-0D9C-992BE692E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9" y="1710887"/>
            <a:ext cx="10817542" cy="40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10568" y="1502833"/>
            <a:ext cx="10177213" cy="2319131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4800" dirty="0">
                <a:latin typeface="Goudy Old Style" panose="02020502050305020303" pitchFamily="18" charset="0"/>
              </a:rPr>
              <a:t>Internal Audit &amp; Consulting Services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4800" dirty="0">
                <a:latin typeface="Goudy Old Style" panose="02020502050305020303" pitchFamily="18" charset="0"/>
              </a:rPr>
              <a:t>FY 2023 Risk Assessment and Audit Plan</a:t>
            </a:r>
          </a:p>
        </p:txBody>
      </p:sp>
      <p:pic>
        <p:nvPicPr>
          <p:cNvPr id="5" name="Picture 8" descr="https://therivardreport.com/wp-content/uploads/2016/11/20161118_KathrynBoydBatstone_UTHSA_UniversityOfHealthSanAntonio-3-1170x780.jpg">
            <a:extLst>
              <a:ext uri="{FF2B5EF4-FFF2-40B4-BE49-F238E27FC236}">
                <a16:creationId xmlns:a16="http://schemas.microsoft.com/office/drawing/2014/main" id="{369F65F2-10A9-46C2-B45B-EC4BEECD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8204"/>
            <a:ext cx="6264927" cy="22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Index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5" y="1744997"/>
            <a:ext cx="11330452" cy="4572000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dirty="0">
              <a:solidFill>
                <a:schemeClr val="tx2"/>
              </a:solidFill>
              <a:latin typeface="Goudy Oldstyle Std Regular"/>
            </a:endParaRPr>
          </a:p>
          <a:p>
            <a:pPr marL="132159" indent="0">
              <a:buClrTx/>
              <a:buNone/>
            </a:pPr>
            <a:endParaRPr lang="en-US" dirty="0">
              <a:solidFill>
                <a:schemeClr val="tx2"/>
              </a:solidFill>
              <a:latin typeface="Goudy Oldstyle Std Regular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73C260-FD7A-4254-A832-1D2907F57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52910"/>
              </p:ext>
            </p:extLst>
          </p:nvPr>
        </p:nvGraphicFramePr>
        <p:xfrm>
          <a:off x="484706" y="1757747"/>
          <a:ext cx="6639994" cy="2530608"/>
        </p:xfrm>
        <a:graphic>
          <a:graphicData uri="http://schemas.openxmlformats.org/drawingml/2006/table">
            <a:tbl>
              <a:tblPr firstRow="1" bandRow="1"/>
              <a:tblGrid>
                <a:gridCol w="806695">
                  <a:extLst>
                    <a:ext uri="{9D8B030D-6E8A-4147-A177-3AD203B41FA5}">
                      <a16:colId xmlns:a16="http://schemas.microsoft.com/office/drawing/2014/main" val="1526226400"/>
                    </a:ext>
                  </a:extLst>
                </a:gridCol>
                <a:gridCol w="5833299">
                  <a:extLst>
                    <a:ext uri="{9D8B030D-6E8A-4147-A177-3AD203B41FA5}">
                      <a16:colId xmlns:a16="http://schemas.microsoft.com/office/drawing/2014/main" val="3126215272"/>
                    </a:ext>
                  </a:extLst>
                </a:gridCol>
              </a:tblGrid>
              <a:tr h="488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5720" marR="4699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8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Risk Assessment Methodology</a:t>
                      </a:r>
                    </a:p>
                  </a:txBody>
                  <a:tcPr marL="137160" marR="13716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562340"/>
                  </a:ext>
                </a:extLst>
              </a:tr>
              <a:tr h="447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5720" marR="4699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8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and emerging risk areas for Academic Medical Centers</a:t>
                      </a:r>
                      <a:r>
                        <a:rPr lang="en-US" sz="16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&amp; Healthcare</a:t>
                      </a:r>
                      <a:endParaRPr lang="en-IN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16414"/>
                  </a:ext>
                </a:extLst>
              </a:tr>
              <a:tr h="447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5720" marR="4699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8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Focus on UT Health San Antonio - Alignment</a:t>
                      </a:r>
                      <a:endParaRPr lang="en-IN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367883"/>
                  </a:ext>
                </a:extLst>
              </a:tr>
              <a:tr h="408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5720" marR="4699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8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FY 2023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Internal Audit Plan Approved June 30, 2022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50509"/>
                  </a:ext>
                </a:extLst>
              </a:tr>
              <a:tr h="4083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5720" marR="4699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2E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2E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FY 2023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Updated Internal Audit Plan Approved June 30, 2022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7160" marR="13716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07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0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Risk Assessment Methodology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5" y="1744997"/>
            <a:ext cx="11330452" cy="4572000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 algn="just">
              <a:buFont typeface="Wingdings" panose="05000000000000000000" pitchFamily="2" charset="2"/>
              <a:buChar char="v"/>
            </a:pPr>
            <a:r>
              <a:rPr lang="en-US" sz="2000" b="1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Assess strategic, financial, operational and compliance related risks</a:t>
            </a:r>
          </a:p>
          <a:p>
            <a:pPr marL="339725" indent="-339725" algn="just">
              <a:buFont typeface="Wingdings" panose="05000000000000000000" pitchFamily="2" charset="2"/>
              <a:buChar char="v"/>
            </a:pPr>
            <a:r>
              <a:rPr lang="en-US" sz="2000" b="1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Audit Plan designed to align with the strategic objectives and core values of our Institution</a:t>
            </a:r>
          </a:p>
          <a:p>
            <a:pPr marL="339725" indent="-339725" algn="just">
              <a:buFont typeface="Wingdings" panose="05000000000000000000" pitchFamily="2" charset="2"/>
              <a:buChar char="v"/>
            </a:pPr>
            <a:r>
              <a:rPr lang="en-US" sz="2000" b="1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Increase efficiency by streamlining control activities through process improvement and technology</a:t>
            </a:r>
          </a:p>
          <a:p>
            <a:pPr marL="339725" indent="-339725" algn="just">
              <a:buFont typeface="Wingdings" panose="05000000000000000000" pitchFamily="2" charset="2"/>
              <a:buChar char="v"/>
            </a:pPr>
            <a:r>
              <a:rPr lang="en-US" sz="2000" b="1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Focus is on value protection and value enhancing activities</a:t>
            </a:r>
          </a:p>
          <a:p>
            <a:pPr marL="339725" indent="-339725" algn="just">
              <a:buFont typeface="Wingdings" panose="05000000000000000000" pitchFamily="2" charset="2"/>
              <a:buChar char="v"/>
            </a:pPr>
            <a:r>
              <a:rPr lang="en-US" sz="2000" b="1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Reviewed audit, consulting and investigation results from the past 12 months</a:t>
            </a:r>
          </a:p>
          <a:p>
            <a:pPr marL="339725" indent="-339725" algn="just">
              <a:buFont typeface="Wingdings" panose="05000000000000000000" pitchFamily="2" charset="2"/>
              <a:buChar char="v"/>
            </a:pPr>
            <a:r>
              <a:rPr lang="en-US" sz="2000" b="1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Solicited input from</a:t>
            </a:r>
          </a:p>
          <a:p>
            <a:pPr marL="854075" lvl="1" indent="-342900" algn="just">
              <a:buFont typeface="Wingdings" panose="05000000000000000000" pitchFamily="2" charset="2"/>
              <a:buChar char="§"/>
            </a:pPr>
            <a:r>
              <a:rPr lang="en-US" sz="2000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Institutional leadership and key stakeholders</a:t>
            </a:r>
          </a:p>
          <a:p>
            <a:pPr marL="854075" lvl="1" indent="-342900" algn="just">
              <a:buFont typeface="Wingdings" panose="05000000000000000000" pitchFamily="2" charset="2"/>
              <a:buChar char="§"/>
            </a:pPr>
            <a:r>
              <a:rPr lang="en-US" sz="2000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Other Academic Medical Centers within the UT System</a:t>
            </a:r>
          </a:p>
          <a:p>
            <a:pPr marL="854075" lvl="1" indent="-342900" algn="just">
              <a:buFont typeface="Wingdings" panose="05000000000000000000" pitchFamily="2" charset="2"/>
              <a:buChar char="§"/>
            </a:pPr>
            <a:r>
              <a:rPr lang="en-US" sz="2000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Chief Auditor Executives from other AMCs and Healthcare organizations</a:t>
            </a:r>
          </a:p>
          <a:p>
            <a:pPr marL="854075" lvl="1" indent="-342900" algn="just">
              <a:buFont typeface="Wingdings" panose="05000000000000000000" pitchFamily="2" charset="2"/>
              <a:buChar char="§"/>
            </a:pPr>
            <a:r>
              <a:rPr lang="en-US" sz="2000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Association of Healthcare Internal Auditors (AHIA)</a:t>
            </a:r>
          </a:p>
          <a:p>
            <a:pPr marL="854075" lvl="1" indent="-342900" algn="just">
              <a:buFont typeface="Wingdings" panose="05000000000000000000" pitchFamily="2" charset="2"/>
              <a:buChar char="§"/>
            </a:pPr>
            <a:r>
              <a:rPr lang="en-US" sz="2000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Other UT System Health Care Institutions</a:t>
            </a:r>
          </a:p>
          <a:p>
            <a:pPr marL="854075" lvl="1" indent="-342900" algn="just">
              <a:buFont typeface="Wingdings" panose="05000000000000000000" pitchFamily="2" charset="2"/>
              <a:buChar char="§"/>
            </a:pPr>
            <a:r>
              <a:rPr lang="en-US" sz="2000" kern="1200" dirty="0">
                <a:solidFill>
                  <a:schemeClr val="tx2"/>
                </a:solidFill>
                <a:latin typeface="Goudy Oldstyle Std Regular" charset="0"/>
                <a:cs typeface="+mn-cs"/>
              </a:rPr>
              <a:t>KPMG, PwC, EY and Baker Tilly</a:t>
            </a: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dirty="0">
              <a:solidFill>
                <a:schemeClr val="tx2"/>
              </a:solidFill>
              <a:latin typeface="Goudy Oldstyle Std Regular"/>
            </a:endParaRPr>
          </a:p>
          <a:p>
            <a:pPr marL="132159" indent="0">
              <a:buClrTx/>
              <a:buNone/>
            </a:pPr>
            <a:endParaRPr lang="en-US" dirty="0">
              <a:solidFill>
                <a:schemeClr val="tx2"/>
              </a:solidFill>
              <a:latin typeface="Goudy Oldstyle St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985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Unprecedented Changes in the Market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5" y="1744997"/>
            <a:ext cx="11330452" cy="4572000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dirty="0">
              <a:solidFill>
                <a:schemeClr val="tx2"/>
              </a:solidFill>
              <a:latin typeface="Goudy Oldstyle Std Regular"/>
            </a:endParaRPr>
          </a:p>
          <a:p>
            <a:pPr marL="132159" indent="0">
              <a:buClrTx/>
              <a:buNone/>
            </a:pPr>
            <a:endParaRPr lang="en-US" dirty="0">
              <a:solidFill>
                <a:schemeClr val="tx2"/>
              </a:solidFill>
              <a:latin typeface="Goudy Oldstyle Std Regular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28C29F-7696-400F-91D4-629972642327}"/>
              </a:ext>
            </a:extLst>
          </p:cNvPr>
          <p:cNvGrpSpPr/>
          <p:nvPr/>
        </p:nvGrpSpPr>
        <p:grpSpPr>
          <a:xfrm>
            <a:off x="619445" y="1679548"/>
            <a:ext cx="6722429" cy="4406383"/>
            <a:chOff x="600391" y="1784848"/>
            <a:chExt cx="6722429" cy="40765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0F8B59-2895-420D-B716-EDE84B0B73AC}"/>
                </a:ext>
              </a:extLst>
            </p:cNvPr>
            <p:cNvGrpSpPr/>
            <p:nvPr/>
          </p:nvGrpSpPr>
          <p:grpSpPr>
            <a:xfrm>
              <a:off x="4577595" y="2183747"/>
              <a:ext cx="2745225" cy="2783837"/>
              <a:chOff x="4577595" y="2183747"/>
              <a:chExt cx="2505945" cy="2783837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7261E20-2577-4115-A413-FDB4C1A9B4B0}"/>
                  </a:ext>
                </a:extLst>
              </p:cNvPr>
              <p:cNvSpPr/>
              <p:nvPr/>
            </p:nvSpPr>
            <p:spPr>
              <a:xfrm>
                <a:off x="4577595" y="2183747"/>
                <a:ext cx="2505945" cy="36253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400" kern="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3FFDEB1-63BC-4536-9069-1EE5BFB8878F}"/>
                  </a:ext>
                </a:extLst>
              </p:cNvPr>
              <p:cNvSpPr/>
              <p:nvPr/>
            </p:nvSpPr>
            <p:spPr>
              <a:xfrm>
                <a:off x="4577595" y="2632753"/>
                <a:ext cx="2505945" cy="45067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400" kern="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1F8F7A3-1D34-4B48-8A5E-B530FF4DD1CF}"/>
                  </a:ext>
                </a:extLst>
              </p:cNvPr>
              <p:cNvSpPr/>
              <p:nvPr/>
            </p:nvSpPr>
            <p:spPr>
              <a:xfrm>
                <a:off x="4577595" y="3707035"/>
                <a:ext cx="2505945" cy="36253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400" kern="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7B43B82-8479-417F-9ABB-22B95CCEAA43}"/>
                  </a:ext>
                </a:extLst>
              </p:cNvPr>
              <p:cNvSpPr/>
              <p:nvPr/>
            </p:nvSpPr>
            <p:spPr>
              <a:xfrm>
                <a:off x="4577595" y="4156041"/>
                <a:ext cx="2505945" cy="36253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400" kern="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76B939-BACF-48F5-87E7-CCE28D3FF916}"/>
                  </a:ext>
                </a:extLst>
              </p:cNvPr>
              <p:cNvSpPr/>
              <p:nvPr/>
            </p:nvSpPr>
            <p:spPr>
              <a:xfrm>
                <a:off x="4577595" y="4605047"/>
                <a:ext cx="2505945" cy="36253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457200">
                  <a:defRPr/>
                </a:pPr>
                <a:r>
                  <a:rPr lang="en-US" sz="1100" spc="-2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D   Decreases the risk profile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9E9CFF7-16A7-4D21-BE30-89937F19D65D}"/>
                  </a:ext>
                </a:extLst>
              </p:cNvPr>
              <p:cNvSpPr/>
              <p:nvPr/>
            </p:nvSpPr>
            <p:spPr>
              <a:xfrm>
                <a:off x="4577595" y="3169894"/>
                <a:ext cx="2505945" cy="45067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1400" kern="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7A1FE7-055B-4199-8700-80C5908BC9A3}"/>
                </a:ext>
              </a:extLst>
            </p:cNvPr>
            <p:cNvSpPr/>
            <p:nvPr/>
          </p:nvSpPr>
          <p:spPr>
            <a:xfrm>
              <a:off x="2193403" y="1784848"/>
              <a:ext cx="2147953" cy="219571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ctr" defTabSz="457200">
                <a:spcAft>
                  <a:spcPts val="600"/>
                </a:spcAft>
              </a:pPr>
              <a:r>
                <a:rPr lang="en-US" sz="1600" spc="-20" dirty="0">
                  <a:solidFill>
                    <a:srgbClr val="FFFFFF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Changes in the market</a:t>
              </a:r>
              <a:endParaRPr lang="en-US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A320691-0540-4D06-A55A-6DDD0E1F7A83}"/>
                </a:ext>
              </a:extLst>
            </p:cNvPr>
            <p:cNvCxnSpPr>
              <a:cxnSpLocks/>
            </p:cNvCxnSpPr>
            <p:nvPr/>
          </p:nvCxnSpPr>
          <p:spPr>
            <a:xfrm>
              <a:off x="2103172" y="2076173"/>
              <a:ext cx="2315697" cy="0"/>
            </a:xfrm>
            <a:prstGeom prst="line">
              <a:avLst/>
            </a:prstGeom>
            <a:noFill/>
            <a:ln w="12700" cap="flat" cmpd="sng" algn="ctr">
              <a:solidFill>
                <a:srgbClr val="FFD2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3A1C8C-F42E-4F00-8735-2FBDF8604EF3}"/>
                </a:ext>
              </a:extLst>
            </p:cNvPr>
            <p:cNvSpPr/>
            <p:nvPr/>
          </p:nvSpPr>
          <p:spPr>
            <a:xfrm>
              <a:off x="2535260" y="2454276"/>
              <a:ext cx="1815401" cy="42061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defTabSz="457200"/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Adapting to changing consumer needs, demands and expectations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C6B027-C1E6-46FF-B4F3-103ADFED8FBD}"/>
                </a:ext>
              </a:extLst>
            </p:cNvPr>
            <p:cNvSpPr/>
            <p:nvPr/>
          </p:nvSpPr>
          <p:spPr>
            <a:xfrm>
              <a:off x="2494694" y="3428467"/>
              <a:ext cx="1796789" cy="2907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defTabSz="457200"/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New care delivery models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A5600F-5FE5-4B58-A376-91298FDBE1B9}"/>
                </a:ext>
              </a:extLst>
            </p:cNvPr>
            <p:cNvSpPr/>
            <p:nvPr/>
          </p:nvSpPr>
          <p:spPr>
            <a:xfrm>
              <a:off x="2494694" y="3032339"/>
              <a:ext cx="1815398" cy="3701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defTabSz="457200"/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Creating financial sustainability with value-based care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9E5BA7-584C-4959-BD5E-7C78B3F6EDF3}"/>
                </a:ext>
              </a:extLst>
            </p:cNvPr>
            <p:cNvSpPr/>
            <p:nvPr/>
          </p:nvSpPr>
          <p:spPr>
            <a:xfrm>
              <a:off x="2485245" y="4680670"/>
              <a:ext cx="1796789" cy="2907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defTabSz="457200"/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Changes in reimbursement model and cost containment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87E8DB-03CE-435D-8161-D369AA800A78}"/>
                </a:ext>
              </a:extLst>
            </p:cNvPr>
            <p:cNvSpPr/>
            <p:nvPr/>
          </p:nvSpPr>
          <p:spPr>
            <a:xfrm>
              <a:off x="2491500" y="4238571"/>
              <a:ext cx="1796789" cy="2907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defTabSz="457200"/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Maintaining regulatory Compliance and cybersecurity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328006-AFFD-4946-9AC6-99F0F9D594BF}"/>
                </a:ext>
              </a:extLst>
            </p:cNvPr>
            <p:cNvSpPr/>
            <p:nvPr/>
          </p:nvSpPr>
          <p:spPr>
            <a:xfrm>
              <a:off x="2464159" y="3764708"/>
              <a:ext cx="1796789" cy="2907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defTabSz="457200"/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Investing in digital innovation and transformation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11894C-AFEF-40A3-B29F-D5219814CBCA}"/>
                </a:ext>
              </a:extLst>
            </p:cNvPr>
            <p:cNvSpPr/>
            <p:nvPr/>
          </p:nvSpPr>
          <p:spPr>
            <a:xfrm>
              <a:off x="2481541" y="5193197"/>
              <a:ext cx="1796789" cy="29071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defTabSz="457200"/>
              <a:r>
                <a:rPr lang="en-US" sz="1100" spc="-20" dirty="0">
                  <a:solidFill>
                    <a:schemeClr val="tx2"/>
                  </a:solidFill>
                  <a:cs typeface="Arial" panose="020B0604020202020204" pitchFamily="34" charset="0"/>
                </a:rPr>
                <a:t>Human capital: increased cost of labor, succession planning, WFH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157E7B2-F353-484F-88AA-B9175DA3A53A}"/>
                </a:ext>
              </a:extLst>
            </p:cNvPr>
            <p:cNvSpPr/>
            <p:nvPr/>
          </p:nvSpPr>
          <p:spPr>
            <a:xfrm>
              <a:off x="4563596" y="1784848"/>
              <a:ext cx="2594265" cy="219571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 algn="ctr" defTabSz="457200">
                <a:spcAft>
                  <a:spcPts val="600"/>
                </a:spcAft>
              </a:pPr>
              <a:r>
                <a:rPr lang="en-US" sz="1600" spc="-20" dirty="0">
                  <a:solidFill>
                    <a:srgbClr val="FFFFFF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Effective risk management </a:t>
              </a:r>
              <a:endParaRPr lang="en-US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21EFAC-D5EC-42E0-8798-880C422228E6}"/>
                </a:ext>
              </a:extLst>
            </p:cNvPr>
            <p:cNvCxnSpPr>
              <a:cxnSpLocks/>
            </p:cNvCxnSpPr>
            <p:nvPr/>
          </p:nvCxnSpPr>
          <p:spPr>
            <a:xfrm>
              <a:off x="4563596" y="2076173"/>
              <a:ext cx="2759224" cy="0"/>
            </a:xfrm>
            <a:prstGeom prst="line">
              <a:avLst/>
            </a:prstGeom>
            <a:noFill/>
            <a:ln w="12700" cap="flat" cmpd="sng" algn="ctr">
              <a:solidFill>
                <a:srgbClr val="74748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192FF9-60C6-4B61-92E2-F9725A4F6844}"/>
                </a:ext>
              </a:extLst>
            </p:cNvPr>
            <p:cNvCxnSpPr>
              <a:cxnSpLocks/>
            </p:cNvCxnSpPr>
            <p:nvPr/>
          </p:nvCxnSpPr>
          <p:spPr>
            <a:xfrm>
              <a:off x="609918" y="2076173"/>
              <a:ext cx="1399205" cy="0"/>
            </a:xfrm>
            <a:prstGeom prst="line">
              <a:avLst/>
            </a:prstGeom>
            <a:noFill/>
            <a:ln w="12700" cap="flat" cmpd="sng" algn="ctr">
              <a:solidFill>
                <a:srgbClr val="C4C4CD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FA4824-D1E6-4C89-9369-883B5B1332DA}"/>
                </a:ext>
              </a:extLst>
            </p:cNvPr>
            <p:cNvSpPr/>
            <p:nvPr/>
          </p:nvSpPr>
          <p:spPr>
            <a:xfrm>
              <a:off x="4876004" y="2217370"/>
              <a:ext cx="2337598" cy="328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ctr">
              <a:noAutofit/>
            </a:bodyPr>
            <a:lstStyle/>
            <a:p>
              <a:pPr defTabSz="457200">
                <a:spcAft>
                  <a:spcPts val="600"/>
                </a:spcAft>
              </a:pPr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Enables strategic initiatives Decreases the risk profile of the organization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17EC79-4CAC-4289-9DB7-F73AEC210E21}"/>
                </a:ext>
              </a:extLst>
            </p:cNvPr>
            <p:cNvSpPr/>
            <p:nvPr/>
          </p:nvSpPr>
          <p:spPr>
            <a:xfrm>
              <a:off x="4876004" y="2632753"/>
              <a:ext cx="2337598" cy="440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ctr">
              <a:noAutofit/>
            </a:bodyPr>
            <a:lstStyle/>
            <a:p>
              <a:pPr defTabSz="457200">
                <a:spcAft>
                  <a:spcPts val="600"/>
                </a:spcAft>
              </a:pPr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Delivers innovation, coordination and efficiency in the organization’s approach to risk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B2A876-ABF4-4F62-A4D0-5C618887E5DA}"/>
                </a:ext>
              </a:extLst>
            </p:cNvPr>
            <p:cNvSpPr/>
            <p:nvPr/>
          </p:nvSpPr>
          <p:spPr>
            <a:xfrm>
              <a:off x="4876004" y="3231873"/>
              <a:ext cx="2337598" cy="328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ctr">
              <a:noAutofit/>
            </a:bodyPr>
            <a:lstStyle/>
            <a:p>
              <a:pPr defTabSz="457200">
                <a:spcAft>
                  <a:spcPts val="600"/>
                </a:spcAft>
              </a:pPr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Enables organizational strategy and operational success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52E158-2B46-4AF0-A655-2F1D057FC843}"/>
                </a:ext>
              </a:extLst>
            </p:cNvPr>
            <p:cNvSpPr/>
            <p:nvPr/>
          </p:nvSpPr>
          <p:spPr>
            <a:xfrm>
              <a:off x="4876004" y="4625338"/>
              <a:ext cx="2337598" cy="3289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defTabSz="457200">
                <a:spcAft>
                  <a:spcPts val="600"/>
                </a:spcAft>
              </a:pPr>
              <a:endParaRPr lang="en-US" sz="1100" spc="-2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8EBA94-66C5-4BC5-8468-8333C23F4AF2}"/>
                </a:ext>
              </a:extLst>
            </p:cNvPr>
            <p:cNvSpPr/>
            <p:nvPr/>
          </p:nvSpPr>
          <p:spPr>
            <a:xfrm>
              <a:off x="4876004" y="4189662"/>
              <a:ext cx="2337598" cy="328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ctr">
              <a:noAutofit/>
            </a:bodyPr>
            <a:lstStyle/>
            <a:p>
              <a:pPr defTabSz="457200">
                <a:spcAft>
                  <a:spcPts val="600"/>
                </a:spcAft>
              </a:pPr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Drives business insights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BF0863-0DC9-4C02-A810-A998E29C67BF}"/>
                </a:ext>
              </a:extLst>
            </p:cNvPr>
            <p:cNvSpPr/>
            <p:nvPr/>
          </p:nvSpPr>
          <p:spPr>
            <a:xfrm>
              <a:off x="4876004" y="3746622"/>
              <a:ext cx="2337598" cy="328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ctr">
              <a:noAutofit/>
            </a:bodyPr>
            <a:lstStyle/>
            <a:p>
              <a:pPr defTabSz="457200">
                <a:spcAft>
                  <a:spcPts val="600"/>
                </a:spcAft>
              </a:pPr>
              <a:r>
                <a:rPr lang="en-US" sz="1100" spc="-20" dirty="0">
                  <a:solidFill>
                    <a:schemeClr val="tx2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Enhances the control environment</a:t>
              </a:r>
              <a:endParaRPr lang="en-US" sz="1100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B79F176E-759A-42FC-97AA-B85FB3BA9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114" y="2310965"/>
              <a:ext cx="146356" cy="142078"/>
            </a:xfrm>
            <a:custGeom>
              <a:avLst/>
              <a:gdLst>
                <a:gd name="T0" fmla="*/ 1990 w 1990"/>
                <a:gd name="T1" fmla="*/ 673 h 2034"/>
                <a:gd name="T2" fmla="*/ 1706 w 1990"/>
                <a:gd name="T3" fmla="*/ 243 h 2034"/>
                <a:gd name="T4" fmla="*/ 1253 w 1990"/>
                <a:gd name="T5" fmla="*/ 540 h 2034"/>
                <a:gd name="T6" fmla="*/ 1253 w 1990"/>
                <a:gd name="T7" fmla="*/ 0 h 2034"/>
                <a:gd name="T8" fmla="*/ 737 w 1990"/>
                <a:gd name="T9" fmla="*/ 0 h 2034"/>
                <a:gd name="T10" fmla="*/ 737 w 1990"/>
                <a:gd name="T11" fmla="*/ 540 h 2034"/>
                <a:gd name="T12" fmla="*/ 284 w 1990"/>
                <a:gd name="T13" fmla="*/ 243 h 2034"/>
                <a:gd name="T14" fmla="*/ 0 w 1990"/>
                <a:gd name="T15" fmla="*/ 673 h 2034"/>
                <a:gd name="T16" fmla="*/ 525 w 1990"/>
                <a:gd name="T17" fmla="*/ 1017 h 2034"/>
                <a:gd name="T18" fmla="*/ 0 w 1990"/>
                <a:gd name="T19" fmla="*/ 1361 h 2034"/>
                <a:gd name="T20" fmla="*/ 284 w 1990"/>
                <a:gd name="T21" fmla="*/ 1791 h 2034"/>
                <a:gd name="T22" fmla="*/ 737 w 1990"/>
                <a:gd name="T23" fmla="*/ 1494 h 2034"/>
                <a:gd name="T24" fmla="*/ 737 w 1990"/>
                <a:gd name="T25" fmla="*/ 2034 h 2034"/>
                <a:gd name="T26" fmla="*/ 1253 w 1990"/>
                <a:gd name="T27" fmla="*/ 2034 h 2034"/>
                <a:gd name="T28" fmla="*/ 1253 w 1990"/>
                <a:gd name="T29" fmla="*/ 1494 h 2034"/>
                <a:gd name="T30" fmla="*/ 1706 w 1990"/>
                <a:gd name="T31" fmla="*/ 1791 h 2034"/>
                <a:gd name="T32" fmla="*/ 1990 w 1990"/>
                <a:gd name="T33" fmla="*/ 1361 h 2034"/>
                <a:gd name="T34" fmla="*/ 1464 w 1990"/>
                <a:gd name="T35" fmla="*/ 1017 h 2034"/>
                <a:gd name="T36" fmla="*/ 1990 w 1990"/>
                <a:gd name="T37" fmla="*/ 673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0" h="2034">
                  <a:moveTo>
                    <a:pt x="1990" y="673"/>
                  </a:moveTo>
                  <a:lnTo>
                    <a:pt x="1706" y="243"/>
                  </a:lnTo>
                  <a:lnTo>
                    <a:pt x="1253" y="540"/>
                  </a:lnTo>
                  <a:lnTo>
                    <a:pt x="1253" y="0"/>
                  </a:lnTo>
                  <a:lnTo>
                    <a:pt x="737" y="0"/>
                  </a:lnTo>
                  <a:lnTo>
                    <a:pt x="737" y="540"/>
                  </a:lnTo>
                  <a:lnTo>
                    <a:pt x="284" y="243"/>
                  </a:lnTo>
                  <a:lnTo>
                    <a:pt x="0" y="673"/>
                  </a:lnTo>
                  <a:lnTo>
                    <a:pt x="525" y="1017"/>
                  </a:lnTo>
                  <a:lnTo>
                    <a:pt x="0" y="1361"/>
                  </a:lnTo>
                  <a:lnTo>
                    <a:pt x="284" y="1791"/>
                  </a:lnTo>
                  <a:lnTo>
                    <a:pt x="737" y="1494"/>
                  </a:lnTo>
                  <a:lnTo>
                    <a:pt x="737" y="2034"/>
                  </a:lnTo>
                  <a:lnTo>
                    <a:pt x="1253" y="2034"/>
                  </a:lnTo>
                  <a:lnTo>
                    <a:pt x="1253" y="1494"/>
                  </a:lnTo>
                  <a:lnTo>
                    <a:pt x="1706" y="1791"/>
                  </a:lnTo>
                  <a:lnTo>
                    <a:pt x="1990" y="1361"/>
                  </a:lnTo>
                  <a:lnTo>
                    <a:pt x="1464" y="1017"/>
                  </a:lnTo>
                  <a:lnTo>
                    <a:pt x="1990" y="67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6856D8B1-A9AE-481A-9811-5B9DD4345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114" y="2707753"/>
              <a:ext cx="146356" cy="142078"/>
            </a:xfrm>
            <a:custGeom>
              <a:avLst/>
              <a:gdLst>
                <a:gd name="T0" fmla="*/ 1990 w 1990"/>
                <a:gd name="T1" fmla="*/ 673 h 2034"/>
                <a:gd name="T2" fmla="*/ 1706 w 1990"/>
                <a:gd name="T3" fmla="*/ 243 h 2034"/>
                <a:gd name="T4" fmla="*/ 1253 w 1990"/>
                <a:gd name="T5" fmla="*/ 540 h 2034"/>
                <a:gd name="T6" fmla="*/ 1253 w 1990"/>
                <a:gd name="T7" fmla="*/ 0 h 2034"/>
                <a:gd name="T8" fmla="*/ 737 w 1990"/>
                <a:gd name="T9" fmla="*/ 0 h 2034"/>
                <a:gd name="T10" fmla="*/ 737 w 1990"/>
                <a:gd name="T11" fmla="*/ 540 h 2034"/>
                <a:gd name="T12" fmla="*/ 284 w 1990"/>
                <a:gd name="T13" fmla="*/ 243 h 2034"/>
                <a:gd name="T14" fmla="*/ 0 w 1990"/>
                <a:gd name="T15" fmla="*/ 673 h 2034"/>
                <a:gd name="T16" fmla="*/ 525 w 1990"/>
                <a:gd name="T17" fmla="*/ 1017 h 2034"/>
                <a:gd name="T18" fmla="*/ 0 w 1990"/>
                <a:gd name="T19" fmla="*/ 1361 h 2034"/>
                <a:gd name="T20" fmla="*/ 284 w 1990"/>
                <a:gd name="T21" fmla="*/ 1791 h 2034"/>
                <a:gd name="T22" fmla="*/ 737 w 1990"/>
                <a:gd name="T23" fmla="*/ 1494 h 2034"/>
                <a:gd name="T24" fmla="*/ 737 w 1990"/>
                <a:gd name="T25" fmla="*/ 2034 h 2034"/>
                <a:gd name="T26" fmla="*/ 1253 w 1990"/>
                <a:gd name="T27" fmla="*/ 2034 h 2034"/>
                <a:gd name="T28" fmla="*/ 1253 w 1990"/>
                <a:gd name="T29" fmla="*/ 1494 h 2034"/>
                <a:gd name="T30" fmla="*/ 1706 w 1990"/>
                <a:gd name="T31" fmla="*/ 1791 h 2034"/>
                <a:gd name="T32" fmla="*/ 1990 w 1990"/>
                <a:gd name="T33" fmla="*/ 1361 h 2034"/>
                <a:gd name="T34" fmla="*/ 1464 w 1990"/>
                <a:gd name="T35" fmla="*/ 1017 h 2034"/>
                <a:gd name="T36" fmla="*/ 1990 w 1990"/>
                <a:gd name="T37" fmla="*/ 673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0" h="2034">
                  <a:moveTo>
                    <a:pt x="1990" y="673"/>
                  </a:moveTo>
                  <a:lnTo>
                    <a:pt x="1706" y="243"/>
                  </a:lnTo>
                  <a:lnTo>
                    <a:pt x="1253" y="540"/>
                  </a:lnTo>
                  <a:lnTo>
                    <a:pt x="1253" y="0"/>
                  </a:lnTo>
                  <a:lnTo>
                    <a:pt x="737" y="0"/>
                  </a:lnTo>
                  <a:lnTo>
                    <a:pt x="737" y="540"/>
                  </a:lnTo>
                  <a:lnTo>
                    <a:pt x="284" y="243"/>
                  </a:lnTo>
                  <a:lnTo>
                    <a:pt x="0" y="673"/>
                  </a:lnTo>
                  <a:lnTo>
                    <a:pt x="525" y="1017"/>
                  </a:lnTo>
                  <a:lnTo>
                    <a:pt x="0" y="1361"/>
                  </a:lnTo>
                  <a:lnTo>
                    <a:pt x="284" y="1791"/>
                  </a:lnTo>
                  <a:lnTo>
                    <a:pt x="737" y="1494"/>
                  </a:lnTo>
                  <a:lnTo>
                    <a:pt x="737" y="2034"/>
                  </a:lnTo>
                  <a:lnTo>
                    <a:pt x="1253" y="2034"/>
                  </a:lnTo>
                  <a:lnTo>
                    <a:pt x="1253" y="1494"/>
                  </a:lnTo>
                  <a:lnTo>
                    <a:pt x="1706" y="1791"/>
                  </a:lnTo>
                  <a:lnTo>
                    <a:pt x="1990" y="1361"/>
                  </a:lnTo>
                  <a:lnTo>
                    <a:pt x="1464" y="1017"/>
                  </a:lnTo>
                  <a:lnTo>
                    <a:pt x="1990" y="67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434FA3B-AB73-4119-B139-B7AA543E6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114" y="3239348"/>
              <a:ext cx="146356" cy="142078"/>
            </a:xfrm>
            <a:custGeom>
              <a:avLst/>
              <a:gdLst>
                <a:gd name="T0" fmla="*/ 1990 w 1990"/>
                <a:gd name="T1" fmla="*/ 673 h 2034"/>
                <a:gd name="T2" fmla="*/ 1706 w 1990"/>
                <a:gd name="T3" fmla="*/ 243 h 2034"/>
                <a:gd name="T4" fmla="*/ 1253 w 1990"/>
                <a:gd name="T5" fmla="*/ 540 h 2034"/>
                <a:gd name="T6" fmla="*/ 1253 w 1990"/>
                <a:gd name="T7" fmla="*/ 0 h 2034"/>
                <a:gd name="T8" fmla="*/ 737 w 1990"/>
                <a:gd name="T9" fmla="*/ 0 h 2034"/>
                <a:gd name="T10" fmla="*/ 737 w 1990"/>
                <a:gd name="T11" fmla="*/ 540 h 2034"/>
                <a:gd name="T12" fmla="*/ 284 w 1990"/>
                <a:gd name="T13" fmla="*/ 243 h 2034"/>
                <a:gd name="T14" fmla="*/ 0 w 1990"/>
                <a:gd name="T15" fmla="*/ 673 h 2034"/>
                <a:gd name="T16" fmla="*/ 525 w 1990"/>
                <a:gd name="T17" fmla="*/ 1017 h 2034"/>
                <a:gd name="T18" fmla="*/ 0 w 1990"/>
                <a:gd name="T19" fmla="*/ 1361 h 2034"/>
                <a:gd name="T20" fmla="*/ 284 w 1990"/>
                <a:gd name="T21" fmla="*/ 1791 h 2034"/>
                <a:gd name="T22" fmla="*/ 737 w 1990"/>
                <a:gd name="T23" fmla="*/ 1494 h 2034"/>
                <a:gd name="T24" fmla="*/ 737 w 1990"/>
                <a:gd name="T25" fmla="*/ 2034 h 2034"/>
                <a:gd name="T26" fmla="*/ 1253 w 1990"/>
                <a:gd name="T27" fmla="*/ 2034 h 2034"/>
                <a:gd name="T28" fmla="*/ 1253 w 1990"/>
                <a:gd name="T29" fmla="*/ 1494 h 2034"/>
                <a:gd name="T30" fmla="*/ 1706 w 1990"/>
                <a:gd name="T31" fmla="*/ 1791 h 2034"/>
                <a:gd name="T32" fmla="*/ 1990 w 1990"/>
                <a:gd name="T33" fmla="*/ 1361 h 2034"/>
                <a:gd name="T34" fmla="*/ 1464 w 1990"/>
                <a:gd name="T35" fmla="*/ 1017 h 2034"/>
                <a:gd name="T36" fmla="*/ 1990 w 1990"/>
                <a:gd name="T37" fmla="*/ 673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0" h="2034">
                  <a:moveTo>
                    <a:pt x="1990" y="673"/>
                  </a:moveTo>
                  <a:lnTo>
                    <a:pt x="1706" y="243"/>
                  </a:lnTo>
                  <a:lnTo>
                    <a:pt x="1253" y="540"/>
                  </a:lnTo>
                  <a:lnTo>
                    <a:pt x="1253" y="0"/>
                  </a:lnTo>
                  <a:lnTo>
                    <a:pt x="737" y="0"/>
                  </a:lnTo>
                  <a:lnTo>
                    <a:pt x="737" y="540"/>
                  </a:lnTo>
                  <a:lnTo>
                    <a:pt x="284" y="243"/>
                  </a:lnTo>
                  <a:lnTo>
                    <a:pt x="0" y="673"/>
                  </a:lnTo>
                  <a:lnTo>
                    <a:pt x="525" y="1017"/>
                  </a:lnTo>
                  <a:lnTo>
                    <a:pt x="0" y="1361"/>
                  </a:lnTo>
                  <a:lnTo>
                    <a:pt x="284" y="1791"/>
                  </a:lnTo>
                  <a:lnTo>
                    <a:pt x="737" y="1494"/>
                  </a:lnTo>
                  <a:lnTo>
                    <a:pt x="737" y="2034"/>
                  </a:lnTo>
                  <a:lnTo>
                    <a:pt x="1253" y="2034"/>
                  </a:lnTo>
                  <a:lnTo>
                    <a:pt x="1253" y="1494"/>
                  </a:lnTo>
                  <a:lnTo>
                    <a:pt x="1706" y="1791"/>
                  </a:lnTo>
                  <a:lnTo>
                    <a:pt x="1990" y="1361"/>
                  </a:lnTo>
                  <a:lnTo>
                    <a:pt x="1464" y="1017"/>
                  </a:lnTo>
                  <a:lnTo>
                    <a:pt x="1990" y="67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715DBD8-B7A8-4837-81C1-1F416B36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114" y="3831363"/>
              <a:ext cx="146356" cy="142078"/>
            </a:xfrm>
            <a:custGeom>
              <a:avLst/>
              <a:gdLst>
                <a:gd name="T0" fmla="*/ 1990 w 1990"/>
                <a:gd name="T1" fmla="*/ 673 h 2034"/>
                <a:gd name="T2" fmla="*/ 1706 w 1990"/>
                <a:gd name="T3" fmla="*/ 243 h 2034"/>
                <a:gd name="T4" fmla="*/ 1253 w 1990"/>
                <a:gd name="T5" fmla="*/ 540 h 2034"/>
                <a:gd name="T6" fmla="*/ 1253 w 1990"/>
                <a:gd name="T7" fmla="*/ 0 h 2034"/>
                <a:gd name="T8" fmla="*/ 737 w 1990"/>
                <a:gd name="T9" fmla="*/ 0 h 2034"/>
                <a:gd name="T10" fmla="*/ 737 w 1990"/>
                <a:gd name="T11" fmla="*/ 540 h 2034"/>
                <a:gd name="T12" fmla="*/ 284 w 1990"/>
                <a:gd name="T13" fmla="*/ 243 h 2034"/>
                <a:gd name="T14" fmla="*/ 0 w 1990"/>
                <a:gd name="T15" fmla="*/ 673 h 2034"/>
                <a:gd name="T16" fmla="*/ 525 w 1990"/>
                <a:gd name="T17" fmla="*/ 1017 h 2034"/>
                <a:gd name="T18" fmla="*/ 0 w 1990"/>
                <a:gd name="T19" fmla="*/ 1361 h 2034"/>
                <a:gd name="T20" fmla="*/ 284 w 1990"/>
                <a:gd name="T21" fmla="*/ 1791 h 2034"/>
                <a:gd name="T22" fmla="*/ 737 w 1990"/>
                <a:gd name="T23" fmla="*/ 1494 h 2034"/>
                <a:gd name="T24" fmla="*/ 737 w 1990"/>
                <a:gd name="T25" fmla="*/ 2034 h 2034"/>
                <a:gd name="T26" fmla="*/ 1253 w 1990"/>
                <a:gd name="T27" fmla="*/ 2034 h 2034"/>
                <a:gd name="T28" fmla="*/ 1253 w 1990"/>
                <a:gd name="T29" fmla="*/ 1494 h 2034"/>
                <a:gd name="T30" fmla="*/ 1706 w 1990"/>
                <a:gd name="T31" fmla="*/ 1791 h 2034"/>
                <a:gd name="T32" fmla="*/ 1990 w 1990"/>
                <a:gd name="T33" fmla="*/ 1361 h 2034"/>
                <a:gd name="T34" fmla="*/ 1464 w 1990"/>
                <a:gd name="T35" fmla="*/ 1017 h 2034"/>
                <a:gd name="T36" fmla="*/ 1990 w 1990"/>
                <a:gd name="T37" fmla="*/ 673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0" h="2034">
                  <a:moveTo>
                    <a:pt x="1990" y="673"/>
                  </a:moveTo>
                  <a:lnTo>
                    <a:pt x="1706" y="243"/>
                  </a:lnTo>
                  <a:lnTo>
                    <a:pt x="1253" y="540"/>
                  </a:lnTo>
                  <a:lnTo>
                    <a:pt x="1253" y="0"/>
                  </a:lnTo>
                  <a:lnTo>
                    <a:pt x="737" y="0"/>
                  </a:lnTo>
                  <a:lnTo>
                    <a:pt x="737" y="540"/>
                  </a:lnTo>
                  <a:lnTo>
                    <a:pt x="284" y="243"/>
                  </a:lnTo>
                  <a:lnTo>
                    <a:pt x="0" y="673"/>
                  </a:lnTo>
                  <a:lnTo>
                    <a:pt x="525" y="1017"/>
                  </a:lnTo>
                  <a:lnTo>
                    <a:pt x="0" y="1361"/>
                  </a:lnTo>
                  <a:lnTo>
                    <a:pt x="284" y="1791"/>
                  </a:lnTo>
                  <a:lnTo>
                    <a:pt x="737" y="1494"/>
                  </a:lnTo>
                  <a:lnTo>
                    <a:pt x="737" y="2034"/>
                  </a:lnTo>
                  <a:lnTo>
                    <a:pt x="1253" y="2034"/>
                  </a:lnTo>
                  <a:lnTo>
                    <a:pt x="1253" y="1494"/>
                  </a:lnTo>
                  <a:lnTo>
                    <a:pt x="1706" y="1791"/>
                  </a:lnTo>
                  <a:lnTo>
                    <a:pt x="1990" y="1361"/>
                  </a:lnTo>
                  <a:lnTo>
                    <a:pt x="1464" y="1017"/>
                  </a:lnTo>
                  <a:lnTo>
                    <a:pt x="1990" y="67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A34082A7-7C51-4D5B-8382-05845E5C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114" y="4280629"/>
              <a:ext cx="146356" cy="142078"/>
            </a:xfrm>
            <a:custGeom>
              <a:avLst/>
              <a:gdLst>
                <a:gd name="T0" fmla="*/ 1990 w 1990"/>
                <a:gd name="T1" fmla="*/ 673 h 2034"/>
                <a:gd name="T2" fmla="*/ 1706 w 1990"/>
                <a:gd name="T3" fmla="*/ 243 h 2034"/>
                <a:gd name="T4" fmla="*/ 1253 w 1990"/>
                <a:gd name="T5" fmla="*/ 540 h 2034"/>
                <a:gd name="T6" fmla="*/ 1253 w 1990"/>
                <a:gd name="T7" fmla="*/ 0 h 2034"/>
                <a:gd name="T8" fmla="*/ 737 w 1990"/>
                <a:gd name="T9" fmla="*/ 0 h 2034"/>
                <a:gd name="T10" fmla="*/ 737 w 1990"/>
                <a:gd name="T11" fmla="*/ 540 h 2034"/>
                <a:gd name="T12" fmla="*/ 284 w 1990"/>
                <a:gd name="T13" fmla="*/ 243 h 2034"/>
                <a:gd name="T14" fmla="*/ 0 w 1990"/>
                <a:gd name="T15" fmla="*/ 673 h 2034"/>
                <a:gd name="T16" fmla="*/ 525 w 1990"/>
                <a:gd name="T17" fmla="*/ 1017 h 2034"/>
                <a:gd name="T18" fmla="*/ 0 w 1990"/>
                <a:gd name="T19" fmla="*/ 1361 h 2034"/>
                <a:gd name="T20" fmla="*/ 284 w 1990"/>
                <a:gd name="T21" fmla="*/ 1791 h 2034"/>
                <a:gd name="T22" fmla="*/ 737 w 1990"/>
                <a:gd name="T23" fmla="*/ 1494 h 2034"/>
                <a:gd name="T24" fmla="*/ 737 w 1990"/>
                <a:gd name="T25" fmla="*/ 2034 h 2034"/>
                <a:gd name="T26" fmla="*/ 1253 w 1990"/>
                <a:gd name="T27" fmla="*/ 2034 h 2034"/>
                <a:gd name="T28" fmla="*/ 1253 w 1990"/>
                <a:gd name="T29" fmla="*/ 1494 h 2034"/>
                <a:gd name="T30" fmla="*/ 1706 w 1990"/>
                <a:gd name="T31" fmla="*/ 1791 h 2034"/>
                <a:gd name="T32" fmla="*/ 1990 w 1990"/>
                <a:gd name="T33" fmla="*/ 1361 h 2034"/>
                <a:gd name="T34" fmla="*/ 1464 w 1990"/>
                <a:gd name="T35" fmla="*/ 1017 h 2034"/>
                <a:gd name="T36" fmla="*/ 1990 w 1990"/>
                <a:gd name="T37" fmla="*/ 673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0" h="2034">
                  <a:moveTo>
                    <a:pt x="1990" y="673"/>
                  </a:moveTo>
                  <a:lnTo>
                    <a:pt x="1706" y="243"/>
                  </a:lnTo>
                  <a:lnTo>
                    <a:pt x="1253" y="540"/>
                  </a:lnTo>
                  <a:lnTo>
                    <a:pt x="1253" y="0"/>
                  </a:lnTo>
                  <a:lnTo>
                    <a:pt x="737" y="0"/>
                  </a:lnTo>
                  <a:lnTo>
                    <a:pt x="737" y="540"/>
                  </a:lnTo>
                  <a:lnTo>
                    <a:pt x="284" y="243"/>
                  </a:lnTo>
                  <a:lnTo>
                    <a:pt x="0" y="673"/>
                  </a:lnTo>
                  <a:lnTo>
                    <a:pt x="525" y="1017"/>
                  </a:lnTo>
                  <a:lnTo>
                    <a:pt x="0" y="1361"/>
                  </a:lnTo>
                  <a:lnTo>
                    <a:pt x="284" y="1791"/>
                  </a:lnTo>
                  <a:lnTo>
                    <a:pt x="737" y="1494"/>
                  </a:lnTo>
                  <a:lnTo>
                    <a:pt x="737" y="2034"/>
                  </a:lnTo>
                  <a:lnTo>
                    <a:pt x="1253" y="2034"/>
                  </a:lnTo>
                  <a:lnTo>
                    <a:pt x="1253" y="1494"/>
                  </a:lnTo>
                  <a:lnTo>
                    <a:pt x="1706" y="1791"/>
                  </a:lnTo>
                  <a:lnTo>
                    <a:pt x="1990" y="1361"/>
                  </a:lnTo>
                  <a:lnTo>
                    <a:pt x="1464" y="1017"/>
                  </a:lnTo>
                  <a:lnTo>
                    <a:pt x="1990" y="67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C3CE8CA3-FB50-47D6-9608-D5B6BB37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114" y="4723815"/>
              <a:ext cx="146356" cy="142078"/>
            </a:xfrm>
            <a:custGeom>
              <a:avLst/>
              <a:gdLst>
                <a:gd name="T0" fmla="*/ 1990 w 1990"/>
                <a:gd name="T1" fmla="*/ 673 h 2034"/>
                <a:gd name="T2" fmla="*/ 1706 w 1990"/>
                <a:gd name="T3" fmla="*/ 243 h 2034"/>
                <a:gd name="T4" fmla="*/ 1253 w 1990"/>
                <a:gd name="T5" fmla="*/ 540 h 2034"/>
                <a:gd name="T6" fmla="*/ 1253 w 1990"/>
                <a:gd name="T7" fmla="*/ 0 h 2034"/>
                <a:gd name="T8" fmla="*/ 737 w 1990"/>
                <a:gd name="T9" fmla="*/ 0 h 2034"/>
                <a:gd name="T10" fmla="*/ 737 w 1990"/>
                <a:gd name="T11" fmla="*/ 540 h 2034"/>
                <a:gd name="T12" fmla="*/ 284 w 1990"/>
                <a:gd name="T13" fmla="*/ 243 h 2034"/>
                <a:gd name="T14" fmla="*/ 0 w 1990"/>
                <a:gd name="T15" fmla="*/ 673 h 2034"/>
                <a:gd name="T16" fmla="*/ 525 w 1990"/>
                <a:gd name="T17" fmla="*/ 1017 h 2034"/>
                <a:gd name="T18" fmla="*/ 0 w 1990"/>
                <a:gd name="T19" fmla="*/ 1361 h 2034"/>
                <a:gd name="T20" fmla="*/ 284 w 1990"/>
                <a:gd name="T21" fmla="*/ 1791 h 2034"/>
                <a:gd name="T22" fmla="*/ 737 w 1990"/>
                <a:gd name="T23" fmla="*/ 1494 h 2034"/>
                <a:gd name="T24" fmla="*/ 737 w 1990"/>
                <a:gd name="T25" fmla="*/ 2034 h 2034"/>
                <a:gd name="T26" fmla="*/ 1253 w 1990"/>
                <a:gd name="T27" fmla="*/ 2034 h 2034"/>
                <a:gd name="T28" fmla="*/ 1253 w 1990"/>
                <a:gd name="T29" fmla="*/ 1494 h 2034"/>
                <a:gd name="T30" fmla="*/ 1706 w 1990"/>
                <a:gd name="T31" fmla="*/ 1791 h 2034"/>
                <a:gd name="T32" fmla="*/ 1990 w 1990"/>
                <a:gd name="T33" fmla="*/ 1361 h 2034"/>
                <a:gd name="T34" fmla="*/ 1464 w 1990"/>
                <a:gd name="T35" fmla="*/ 1017 h 2034"/>
                <a:gd name="T36" fmla="*/ 1990 w 1990"/>
                <a:gd name="T37" fmla="*/ 673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0" h="2034">
                  <a:moveTo>
                    <a:pt x="1990" y="673"/>
                  </a:moveTo>
                  <a:lnTo>
                    <a:pt x="1706" y="243"/>
                  </a:lnTo>
                  <a:lnTo>
                    <a:pt x="1253" y="540"/>
                  </a:lnTo>
                  <a:lnTo>
                    <a:pt x="1253" y="0"/>
                  </a:lnTo>
                  <a:lnTo>
                    <a:pt x="737" y="0"/>
                  </a:lnTo>
                  <a:lnTo>
                    <a:pt x="737" y="540"/>
                  </a:lnTo>
                  <a:lnTo>
                    <a:pt x="284" y="243"/>
                  </a:lnTo>
                  <a:lnTo>
                    <a:pt x="0" y="673"/>
                  </a:lnTo>
                  <a:lnTo>
                    <a:pt x="525" y="1017"/>
                  </a:lnTo>
                  <a:lnTo>
                    <a:pt x="0" y="1361"/>
                  </a:lnTo>
                  <a:lnTo>
                    <a:pt x="284" y="1791"/>
                  </a:lnTo>
                  <a:lnTo>
                    <a:pt x="737" y="1494"/>
                  </a:lnTo>
                  <a:lnTo>
                    <a:pt x="737" y="2034"/>
                  </a:lnTo>
                  <a:lnTo>
                    <a:pt x="1253" y="2034"/>
                  </a:lnTo>
                  <a:lnTo>
                    <a:pt x="1253" y="1494"/>
                  </a:lnTo>
                  <a:lnTo>
                    <a:pt x="1706" y="1791"/>
                  </a:lnTo>
                  <a:lnTo>
                    <a:pt x="1990" y="1361"/>
                  </a:lnTo>
                  <a:lnTo>
                    <a:pt x="1464" y="1017"/>
                  </a:lnTo>
                  <a:lnTo>
                    <a:pt x="1990" y="67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488403A-0969-4CA9-A720-2716493CDB22}"/>
                </a:ext>
              </a:extLst>
            </p:cNvPr>
            <p:cNvGrpSpPr/>
            <p:nvPr/>
          </p:nvGrpSpPr>
          <p:grpSpPr>
            <a:xfrm>
              <a:off x="2021492" y="2198624"/>
              <a:ext cx="2409747" cy="3662759"/>
              <a:chOff x="2021492" y="2198624"/>
              <a:chExt cx="2409747" cy="3120650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EE1810F-42D4-4CA0-A621-427939AD40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31239" y="2198624"/>
                <a:ext cx="0" cy="3120650"/>
              </a:xfrm>
              <a:prstGeom prst="line">
                <a:avLst/>
              </a:prstGeom>
              <a:noFill/>
              <a:ln w="3175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D8D29DC-9CE6-46BB-9B90-4243FB6AB7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1492" y="2198624"/>
                <a:ext cx="0" cy="3120650"/>
              </a:xfrm>
              <a:prstGeom prst="line">
                <a:avLst/>
              </a:prstGeom>
              <a:noFill/>
              <a:ln w="3175" cap="flat" cmpd="sng" algn="ctr">
                <a:solidFill>
                  <a:srgbClr val="E7E6E6">
                    <a:lumMod val="7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A31CBC1-1A3C-42F7-9577-2BA10846ABB7}"/>
                </a:ext>
              </a:extLst>
            </p:cNvPr>
            <p:cNvGrpSpPr/>
            <p:nvPr/>
          </p:nvGrpSpPr>
          <p:grpSpPr>
            <a:xfrm>
              <a:off x="600391" y="2166554"/>
              <a:ext cx="1302313" cy="541200"/>
              <a:chOff x="600391" y="2166554"/>
              <a:chExt cx="1302313" cy="54120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21C68E-1063-4705-8A5E-53CBD852F2AB}"/>
                  </a:ext>
                </a:extLst>
              </p:cNvPr>
              <p:cNvSpPr/>
              <p:nvPr/>
            </p:nvSpPr>
            <p:spPr>
              <a:xfrm>
                <a:off x="600391" y="2503744"/>
                <a:ext cx="1302313" cy="204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algn="ctr" defTabSz="457200"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en-US" sz="1100" b="1" spc="-2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Operations</a:t>
                </a:r>
                <a:endParaRPr lang="en-US" sz="1100" b="1" spc="-2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E9A6D8D-FEEF-4733-9FB6-5E5AE5BFBABB}"/>
                  </a:ext>
                </a:extLst>
              </p:cNvPr>
              <p:cNvSpPr/>
              <p:nvPr/>
            </p:nvSpPr>
            <p:spPr>
              <a:xfrm>
                <a:off x="1119828" y="2166554"/>
                <a:ext cx="287721" cy="287721"/>
              </a:xfrm>
              <a:prstGeom prst="ellipse">
                <a:avLst/>
              </a:prstGeom>
              <a:solidFill>
                <a:srgbClr val="750E5C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200" dirty="0">
                  <a:solidFill>
                    <a:srgbClr val="2E2E38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6DDDE39-5340-43AE-B2D9-2A1906E61D37}"/>
                </a:ext>
              </a:extLst>
            </p:cNvPr>
            <p:cNvGrpSpPr/>
            <p:nvPr/>
          </p:nvGrpSpPr>
          <p:grpSpPr>
            <a:xfrm>
              <a:off x="600391" y="2765585"/>
              <a:ext cx="1302313" cy="462019"/>
              <a:chOff x="600391" y="2166554"/>
              <a:chExt cx="1302313" cy="46201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01A6CB8-88A5-4C6D-8246-A8B570A954D0}"/>
                  </a:ext>
                </a:extLst>
              </p:cNvPr>
              <p:cNvSpPr/>
              <p:nvPr/>
            </p:nvSpPr>
            <p:spPr>
              <a:xfrm>
                <a:off x="600391" y="2503744"/>
                <a:ext cx="1302313" cy="124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algn="ctr" defTabSz="457200"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en-US" sz="1100" b="1" spc="-2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Integration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BF38BA9-9B17-4FE6-BEFC-433EAF5AB433}"/>
                  </a:ext>
                </a:extLst>
              </p:cNvPr>
              <p:cNvSpPr/>
              <p:nvPr/>
            </p:nvSpPr>
            <p:spPr>
              <a:xfrm>
                <a:off x="1119829" y="2166554"/>
                <a:ext cx="287721" cy="287721"/>
              </a:xfrm>
              <a:prstGeom prst="ellipse">
                <a:avLst/>
              </a:prstGeom>
              <a:solidFill>
                <a:srgbClr val="FF413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200" dirty="0">
                  <a:solidFill>
                    <a:srgbClr val="2E2E38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035E438-249A-4A98-B036-862E35E97249}"/>
                </a:ext>
              </a:extLst>
            </p:cNvPr>
            <p:cNvGrpSpPr/>
            <p:nvPr/>
          </p:nvGrpSpPr>
          <p:grpSpPr>
            <a:xfrm>
              <a:off x="600391" y="3458901"/>
              <a:ext cx="1302313" cy="462019"/>
              <a:chOff x="600391" y="2166554"/>
              <a:chExt cx="1302313" cy="462019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FDD4040-FD92-4623-8023-3C3424E6FD82}"/>
                  </a:ext>
                </a:extLst>
              </p:cNvPr>
              <p:cNvSpPr/>
              <p:nvPr/>
            </p:nvSpPr>
            <p:spPr>
              <a:xfrm>
                <a:off x="600391" y="2503744"/>
                <a:ext cx="1302313" cy="124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algn="ctr" defTabSz="457200"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en-US" sz="1100" b="1" spc="-2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Cyber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D666A04-E5DA-4986-B054-EA4EB51C0D2B}"/>
                  </a:ext>
                </a:extLst>
              </p:cNvPr>
              <p:cNvSpPr/>
              <p:nvPr/>
            </p:nvSpPr>
            <p:spPr>
              <a:xfrm>
                <a:off x="1119827" y="2166554"/>
                <a:ext cx="287721" cy="287721"/>
              </a:xfrm>
              <a:prstGeom prst="ellipse">
                <a:avLst/>
              </a:prstGeom>
              <a:solidFill>
                <a:srgbClr val="FF6D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200" dirty="0">
                  <a:solidFill>
                    <a:srgbClr val="2E2E38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792DCCA-215F-4DB0-9CA5-E76C5AD4A230}"/>
                </a:ext>
              </a:extLst>
            </p:cNvPr>
            <p:cNvGrpSpPr/>
            <p:nvPr/>
          </p:nvGrpSpPr>
          <p:grpSpPr>
            <a:xfrm>
              <a:off x="600392" y="4156246"/>
              <a:ext cx="1302312" cy="586389"/>
              <a:chOff x="600392" y="2166554"/>
              <a:chExt cx="1302312" cy="58638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24F8167-B26C-4469-8C8C-79A5CAB41FDF}"/>
                  </a:ext>
                </a:extLst>
              </p:cNvPr>
              <p:cNvSpPr/>
              <p:nvPr/>
            </p:nvSpPr>
            <p:spPr>
              <a:xfrm>
                <a:off x="600392" y="2503744"/>
                <a:ext cx="1302312" cy="249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algn="ctr" defTabSz="457200"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en-US" sz="1100" b="1" spc="-2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Revenue Cycle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A4485B0-71A5-47E2-8C19-7D603E5B9B0D}"/>
                  </a:ext>
                </a:extLst>
              </p:cNvPr>
              <p:cNvSpPr/>
              <p:nvPr/>
            </p:nvSpPr>
            <p:spPr>
              <a:xfrm>
                <a:off x="1119828" y="2166554"/>
                <a:ext cx="287721" cy="287721"/>
              </a:xfrm>
              <a:prstGeom prst="ellipse">
                <a:avLst/>
              </a:prstGeom>
              <a:solidFill>
                <a:srgbClr val="2DB75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200" dirty="0">
                  <a:solidFill>
                    <a:srgbClr val="2E2E38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CD34EA4-1F79-40C1-85F4-C21C6EC4B207}"/>
                </a:ext>
              </a:extLst>
            </p:cNvPr>
            <p:cNvGrpSpPr/>
            <p:nvPr/>
          </p:nvGrpSpPr>
          <p:grpSpPr>
            <a:xfrm>
              <a:off x="600391" y="4861816"/>
              <a:ext cx="1302313" cy="528694"/>
              <a:chOff x="600391" y="2166554"/>
              <a:chExt cx="1302313" cy="52869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75E1226-B183-4B19-8B15-F0394B062131}"/>
                  </a:ext>
                </a:extLst>
              </p:cNvPr>
              <p:cNvSpPr/>
              <p:nvPr/>
            </p:nvSpPr>
            <p:spPr>
              <a:xfrm>
                <a:off x="600391" y="2570419"/>
                <a:ext cx="1302313" cy="124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algn="ctr" defTabSz="457200"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en-US" sz="1100" b="1" spc="-2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Workforce 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0126E90-2775-4979-85C7-86DB1D270FD8}"/>
                  </a:ext>
                </a:extLst>
              </p:cNvPr>
              <p:cNvGrpSpPr/>
              <p:nvPr/>
            </p:nvGrpSpPr>
            <p:grpSpPr>
              <a:xfrm>
                <a:off x="1119828" y="2166554"/>
                <a:ext cx="287721" cy="287721"/>
                <a:chOff x="981753" y="2176649"/>
                <a:chExt cx="297168" cy="297168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59E9FB5-3C4A-44A1-8426-4BA6BA1758DE}"/>
                    </a:ext>
                  </a:extLst>
                </p:cNvPr>
                <p:cNvSpPr/>
                <p:nvPr/>
              </p:nvSpPr>
              <p:spPr>
                <a:xfrm>
                  <a:off x="981753" y="2176649"/>
                  <a:ext cx="297168" cy="297168"/>
                </a:xfrm>
                <a:prstGeom prst="ellipse">
                  <a:avLst/>
                </a:prstGeom>
                <a:solidFill>
                  <a:srgbClr val="27ACAA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sz="1200" dirty="0">
                    <a:solidFill>
                      <a:srgbClr val="2E2E38"/>
                    </a:solidFill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4C485EC-288D-41E0-AACD-AF2136362D5C}"/>
                    </a:ext>
                  </a:extLst>
                </p:cNvPr>
                <p:cNvSpPr/>
                <p:nvPr/>
              </p:nvSpPr>
              <p:spPr>
                <a:xfrm>
                  <a:off x="1020938" y="2215834"/>
                  <a:ext cx="218798" cy="218798"/>
                </a:xfrm>
                <a:prstGeom prst="ellipse">
                  <a:avLst/>
                </a:prstGeom>
                <a:solidFill>
                  <a:srgbClr val="42C9C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sz="1200" dirty="0">
                    <a:solidFill>
                      <a:srgbClr val="2E2E38"/>
                    </a:solidFill>
                  </a:endParaRPr>
                </a:p>
              </p:txBody>
            </p:sp>
          </p:grp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2678025-CC0C-4B0C-B06F-488237E09560}"/>
                </a:ext>
              </a:extLst>
            </p:cNvPr>
            <p:cNvSpPr/>
            <p:nvPr/>
          </p:nvSpPr>
          <p:spPr>
            <a:xfrm>
              <a:off x="2254429" y="2577870"/>
              <a:ext cx="186916" cy="186916"/>
            </a:xfrm>
            <a:prstGeom prst="ellipse">
              <a:avLst/>
            </a:prstGeom>
            <a:solidFill>
              <a:srgbClr val="750E5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rgbClr val="2E2E38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C04FFA1-6284-49E1-8209-843766294C01}"/>
                </a:ext>
              </a:extLst>
            </p:cNvPr>
            <p:cNvSpPr/>
            <p:nvPr/>
          </p:nvSpPr>
          <p:spPr>
            <a:xfrm>
              <a:off x="2240884" y="3134002"/>
              <a:ext cx="176799" cy="190063"/>
            </a:xfrm>
            <a:prstGeom prst="ellipse">
              <a:avLst/>
            </a:prstGeom>
            <a:solidFill>
              <a:srgbClr val="750E5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rgbClr val="2E2E38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76698E6-489D-4931-8890-E7A1D2B2C890}"/>
                </a:ext>
              </a:extLst>
            </p:cNvPr>
            <p:cNvSpPr/>
            <p:nvPr/>
          </p:nvSpPr>
          <p:spPr>
            <a:xfrm>
              <a:off x="2249656" y="3474801"/>
              <a:ext cx="186917" cy="171975"/>
            </a:xfrm>
            <a:prstGeom prst="ellipse">
              <a:avLst/>
            </a:prstGeom>
            <a:solidFill>
              <a:srgbClr val="FF413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rgbClr val="2E2E38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AE45C06-4F20-419E-9866-45F785177C4E}"/>
                </a:ext>
              </a:extLst>
            </p:cNvPr>
            <p:cNvSpPr/>
            <p:nvPr/>
          </p:nvSpPr>
          <p:spPr>
            <a:xfrm>
              <a:off x="2240884" y="3813078"/>
              <a:ext cx="186916" cy="186916"/>
            </a:xfrm>
            <a:prstGeom prst="ellipse">
              <a:avLst/>
            </a:prstGeom>
            <a:solidFill>
              <a:srgbClr val="FF413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rgbClr val="2E2E38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4D6AD2F-D955-446F-9AA4-B84165C459BD}"/>
                </a:ext>
              </a:extLst>
            </p:cNvPr>
            <p:cNvSpPr/>
            <p:nvPr/>
          </p:nvSpPr>
          <p:spPr>
            <a:xfrm>
              <a:off x="2040223" y="3816606"/>
              <a:ext cx="186916" cy="186916"/>
            </a:xfrm>
            <a:prstGeom prst="ellipse">
              <a:avLst/>
            </a:prstGeom>
            <a:solidFill>
              <a:srgbClr val="FF6D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rgbClr val="2E2E38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CA6277C-2312-4210-9246-EA3361983324}"/>
                </a:ext>
              </a:extLst>
            </p:cNvPr>
            <p:cNvSpPr/>
            <p:nvPr/>
          </p:nvSpPr>
          <p:spPr>
            <a:xfrm>
              <a:off x="2245007" y="4295727"/>
              <a:ext cx="186916" cy="186916"/>
            </a:xfrm>
            <a:prstGeom prst="ellipse">
              <a:avLst/>
            </a:prstGeom>
            <a:solidFill>
              <a:srgbClr val="FF6D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rgbClr val="2E2E38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0CA9E36-A03A-479C-A5D8-1A065AF3680B}"/>
                </a:ext>
              </a:extLst>
            </p:cNvPr>
            <p:cNvSpPr/>
            <p:nvPr/>
          </p:nvSpPr>
          <p:spPr>
            <a:xfrm>
              <a:off x="2265273" y="4742635"/>
              <a:ext cx="186916" cy="186916"/>
            </a:xfrm>
            <a:prstGeom prst="ellipse">
              <a:avLst/>
            </a:prstGeom>
            <a:solidFill>
              <a:srgbClr val="2DB75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rgbClr val="2E2E38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6E142E3-D3E3-4815-8AFF-2765BA6D30BE}"/>
                </a:ext>
              </a:extLst>
            </p:cNvPr>
            <p:cNvSpPr/>
            <p:nvPr/>
          </p:nvSpPr>
          <p:spPr>
            <a:xfrm>
              <a:off x="2277243" y="5185289"/>
              <a:ext cx="186916" cy="186916"/>
            </a:xfrm>
            <a:prstGeom prst="ellipse">
              <a:avLst/>
            </a:prstGeom>
            <a:solidFill>
              <a:srgbClr val="27ACA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 dirty="0">
                <a:solidFill>
                  <a:srgbClr val="2E2E38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BA4A1F-32AD-4613-AF7E-FFD9ABF0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08" y="1449023"/>
            <a:ext cx="1513025" cy="46105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7C964C2-33F3-4FEF-ADDD-D2C1745F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83" y="1463618"/>
            <a:ext cx="1420491" cy="432854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CC6FAF17-E1D3-4D2F-93D3-F9B665621DB2}"/>
              </a:ext>
            </a:extLst>
          </p:cNvPr>
          <p:cNvSpPr txBox="1"/>
          <p:nvPr/>
        </p:nvSpPr>
        <p:spPr>
          <a:xfrm>
            <a:off x="684102" y="1623427"/>
            <a:ext cx="1258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-2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Emerging Risks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C662516-63B6-42A5-9DA8-FCB977D03FB9}"/>
              </a:ext>
            </a:extLst>
          </p:cNvPr>
          <p:cNvSpPr txBox="1"/>
          <p:nvPr/>
        </p:nvSpPr>
        <p:spPr>
          <a:xfrm>
            <a:off x="2301960" y="1624885"/>
            <a:ext cx="1757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-2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Changes in the Market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164CF4B-3891-43A7-86E7-800D2EA9F663}"/>
              </a:ext>
            </a:extLst>
          </p:cNvPr>
          <p:cNvSpPr txBox="1"/>
          <p:nvPr/>
        </p:nvSpPr>
        <p:spPr>
          <a:xfrm>
            <a:off x="4761004" y="1614320"/>
            <a:ext cx="2337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-20" dirty="0">
                <a:solidFill>
                  <a:schemeClr val="tx2"/>
                </a:solidFill>
                <a:cs typeface="Arial" panose="020B0604020202020204" pitchFamily="34" charset="0"/>
              </a:rPr>
              <a:t>Effective Risk Management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9" name="Freeform 14">
            <a:extLst>
              <a:ext uri="{FF2B5EF4-FFF2-40B4-BE49-F238E27FC236}">
                <a16:creationId xmlns:a16="http://schemas.microsoft.com/office/drawing/2014/main" id="{20DCF762-7422-4CF3-B946-9EACBA76DBA5}"/>
              </a:ext>
            </a:extLst>
          </p:cNvPr>
          <p:cNvSpPr>
            <a:spLocks/>
          </p:cNvSpPr>
          <p:nvPr/>
        </p:nvSpPr>
        <p:spPr bwMode="auto">
          <a:xfrm>
            <a:off x="2245994" y="2137937"/>
            <a:ext cx="203997" cy="234486"/>
          </a:xfrm>
          <a:custGeom>
            <a:avLst/>
            <a:gdLst>
              <a:gd name="T0" fmla="*/ 1990 w 1990"/>
              <a:gd name="T1" fmla="*/ 673 h 2034"/>
              <a:gd name="T2" fmla="*/ 1706 w 1990"/>
              <a:gd name="T3" fmla="*/ 243 h 2034"/>
              <a:gd name="T4" fmla="*/ 1253 w 1990"/>
              <a:gd name="T5" fmla="*/ 540 h 2034"/>
              <a:gd name="T6" fmla="*/ 1253 w 1990"/>
              <a:gd name="T7" fmla="*/ 0 h 2034"/>
              <a:gd name="T8" fmla="*/ 737 w 1990"/>
              <a:gd name="T9" fmla="*/ 0 h 2034"/>
              <a:gd name="T10" fmla="*/ 737 w 1990"/>
              <a:gd name="T11" fmla="*/ 540 h 2034"/>
              <a:gd name="T12" fmla="*/ 284 w 1990"/>
              <a:gd name="T13" fmla="*/ 243 h 2034"/>
              <a:gd name="T14" fmla="*/ 0 w 1990"/>
              <a:gd name="T15" fmla="*/ 673 h 2034"/>
              <a:gd name="T16" fmla="*/ 525 w 1990"/>
              <a:gd name="T17" fmla="*/ 1017 h 2034"/>
              <a:gd name="T18" fmla="*/ 0 w 1990"/>
              <a:gd name="T19" fmla="*/ 1361 h 2034"/>
              <a:gd name="T20" fmla="*/ 284 w 1990"/>
              <a:gd name="T21" fmla="*/ 1791 h 2034"/>
              <a:gd name="T22" fmla="*/ 737 w 1990"/>
              <a:gd name="T23" fmla="*/ 1494 h 2034"/>
              <a:gd name="T24" fmla="*/ 737 w 1990"/>
              <a:gd name="T25" fmla="*/ 2034 h 2034"/>
              <a:gd name="T26" fmla="*/ 1253 w 1990"/>
              <a:gd name="T27" fmla="*/ 2034 h 2034"/>
              <a:gd name="T28" fmla="*/ 1253 w 1990"/>
              <a:gd name="T29" fmla="*/ 1494 h 2034"/>
              <a:gd name="T30" fmla="*/ 1706 w 1990"/>
              <a:gd name="T31" fmla="*/ 1791 h 2034"/>
              <a:gd name="T32" fmla="*/ 1990 w 1990"/>
              <a:gd name="T33" fmla="*/ 1361 h 2034"/>
              <a:gd name="T34" fmla="*/ 1464 w 1990"/>
              <a:gd name="T35" fmla="*/ 1017 h 2034"/>
              <a:gd name="T36" fmla="*/ 1990 w 1990"/>
              <a:gd name="T37" fmla="*/ 673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90" h="2034">
                <a:moveTo>
                  <a:pt x="1990" y="673"/>
                </a:moveTo>
                <a:lnTo>
                  <a:pt x="1706" y="243"/>
                </a:lnTo>
                <a:lnTo>
                  <a:pt x="1253" y="540"/>
                </a:lnTo>
                <a:lnTo>
                  <a:pt x="1253" y="0"/>
                </a:lnTo>
                <a:lnTo>
                  <a:pt x="737" y="0"/>
                </a:lnTo>
                <a:lnTo>
                  <a:pt x="737" y="540"/>
                </a:lnTo>
                <a:lnTo>
                  <a:pt x="284" y="243"/>
                </a:lnTo>
                <a:lnTo>
                  <a:pt x="0" y="673"/>
                </a:lnTo>
                <a:lnTo>
                  <a:pt x="525" y="1017"/>
                </a:lnTo>
                <a:lnTo>
                  <a:pt x="0" y="1361"/>
                </a:lnTo>
                <a:lnTo>
                  <a:pt x="284" y="1791"/>
                </a:lnTo>
                <a:lnTo>
                  <a:pt x="737" y="1494"/>
                </a:lnTo>
                <a:lnTo>
                  <a:pt x="737" y="2034"/>
                </a:lnTo>
                <a:lnTo>
                  <a:pt x="1253" y="2034"/>
                </a:lnTo>
                <a:lnTo>
                  <a:pt x="1253" y="1494"/>
                </a:lnTo>
                <a:lnTo>
                  <a:pt x="1706" y="1791"/>
                </a:lnTo>
                <a:lnTo>
                  <a:pt x="1990" y="1361"/>
                </a:lnTo>
                <a:lnTo>
                  <a:pt x="1464" y="1017"/>
                </a:lnTo>
                <a:lnTo>
                  <a:pt x="1990" y="67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highlight>
                <a:srgbClr val="00FFFF"/>
              </a:highlight>
              <a:cs typeface="Arial" panose="020B060402020202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DDB9BCC-0D77-420A-8808-562C39631580}"/>
              </a:ext>
            </a:extLst>
          </p:cNvPr>
          <p:cNvSpPr/>
          <p:nvPr/>
        </p:nvSpPr>
        <p:spPr>
          <a:xfrm>
            <a:off x="2541287" y="2058236"/>
            <a:ext cx="1796789" cy="29071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defTabSz="457200"/>
            <a:r>
              <a:rPr lang="en-US" sz="1200" spc="-20" dirty="0">
                <a:solidFill>
                  <a:schemeClr val="tx2"/>
                </a:solidFill>
                <a:cs typeface="Arial" panose="020B0604020202020204" pitchFamily="34" charset="0"/>
              </a:rPr>
              <a:t>Economy</a:t>
            </a:r>
            <a:endParaRPr 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51" name="object 2">
            <a:extLst>
              <a:ext uri="{FF2B5EF4-FFF2-40B4-BE49-F238E27FC236}">
                <a16:creationId xmlns:a16="http://schemas.microsoft.com/office/drawing/2014/main" id="{77F0FDBF-CA28-4124-9B63-5B7C8FDE64A7}"/>
              </a:ext>
            </a:extLst>
          </p:cNvPr>
          <p:cNvSpPr txBox="1"/>
          <p:nvPr/>
        </p:nvSpPr>
        <p:spPr>
          <a:xfrm>
            <a:off x="7966800" y="1363443"/>
            <a:ext cx="3547448" cy="4722487"/>
          </a:xfrm>
          <a:prstGeom prst="rect">
            <a:avLst/>
          </a:prstGeom>
          <a:solidFill>
            <a:srgbClr val="2E2E38"/>
          </a:solidFill>
        </p:spPr>
        <p:txBody>
          <a:bodyPr vert="horz" wrap="square" lIns="137160" tIns="137160" rIns="137160" bIns="137160" rtlCol="0">
            <a:noAutofit/>
          </a:bodyPr>
          <a:lstStyle/>
          <a:p>
            <a:pPr marL="9813" marR="43669" defTabSz="787245">
              <a:lnSpc>
                <a:spcPct val="108300"/>
              </a:lnSpc>
              <a:defRPr/>
            </a:pPr>
            <a:r>
              <a:rPr lang="en-US" sz="1200" b="1" kern="0" dirty="0">
                <a:solidFill>
                  <a:srgbClr val="FFE600"/>
                </a:solidFill>
                <a:ea typeface="EYInterstate-Light"/>
                <a:cs typeface="EYInterstate Light" panose="02000506000000020004" pitchFamily="2" charset="0"/>
              </a:rPr>
              <a:t>Upside Risks</a:t>
            </a:r>
            <a:endParaRPr lang="en-US" sz="1200" b="1" kern="0" dirty="0">
              <a:solidFill>
                <a:srgbClr val="FFE600"/>
              </a:solidFill>
            </a:endParaRPr>
          </a:p>
          <a:p>
            <a:pPr marL="9813" marR="43669" defTabSz="787245">
              <a:lnSpc>
                <a:spcPts val="1200"/>
              </a:lnSpc>
              <a:spcBef>
                <a:spcPts val="3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ea typeface="EYInterstate-Light"/>
                <a:cs typeface="EYInterstate Light" panose="02000506000000020004" pitchFamily="2" charset="0"/>
              </a:rPr>
              <a:t>Risks that offer benefits. Risks significant to organization’s ability to achieve its strategic objectives.</a:t>
            </a:r>
          </a:p>
          <a:p>
            <a:pPr marL="137160" marR="43669" indent="-137160" defTabSz="787245">
              <a:lnSpc>
                <a:spcPts val="1200"/>
              </a:lnSpc>
              <a:spcBef>
                <a:spcPts val="200"/>
              </a:spcBef>
              <a:buFont typeface="EYInterstate" panose="02000503020000020004" pitchFamily="2" charset="0"/>
              <a:buChar char="•"/>
              <a:defRPr/>
            </a:pPr>
            <a:r>
              <a:rPr lang="en-US" sz="1100" kern="0" dirty="0">
                <a:solidFill>
                  <a:srgbClr val="FFFFFF"/>
                </a:solidFill>
                <a:ea typeface="EYInterstate-Light"/>
                <a:cs typeface="EYInterstate Light" panose="02000506000000020004" pitchFamily="2" charset="0"/>
              </a:rPr>
              <a:t>Innovations</a:t>
            </a:r>
          </a:p>
          <a:p>
            <a:pPr marL="137160" marR="43669" indent="-137160" defTabSz="787245">
              <a:lnSpc>
                <a:spcPts val="1200"/>
              </a:lnSpc>
              <a:spcBef>
                <a:spcPts val="200"/>
              </a:spcBef>
              <a:buFont typeface="EYInterstate" panose="02000503020000020004" pitchFamily="2" charset="0"/>
              <a:buChar char="•"/>
              <a:defRPr/>
            </a:pPr>
            <a:r>
              <a:rPr lang="en-US" sz="1100" kern="0" dirty="0">
                <a:solidFill>
                  <a:srgbClr val="FFFFFF"/>
                </a:solidFill>
                <a:ea typeface="EYInterstate-Light"/>
                <a:cs typeface="EYInterstate Light" panose="02000506000000020004" pitchFamily="2" charset="0"/>
              </a:rPr>
              <a:t>Increasing market reach</a:t>
            </a:r>
          </a:p>
          <a:p>
            <a:pPr marL="137160" marR="43669" indent="-137160" defTabSz="787245">
              <a:lnSpc>
                <a:spcPts val="1200"/>
              </a:lnSpc>
              <a:spcBef>
                <a:spcPts val="200"/>
              </a:spcBef>
              <a:buFont typeface="EYInterstate" panose="02000503020000020004" pitchFamily="2" charset="0"/>
              <a:buChar char="•"/>
              <a:defRPr/>
            </a:pPr>
            <a:r>
              <a:rPr lang="en-US" sz="1100" kern="0" dirty="0">
                <a:solidFill>
                  <a:srgbClr val="FFFFFF"/>
                </a:solidFill>
                <a:ea typeface="EYInterstate-Light"/>
                <a:cs typeface="EYInterstate Light" panose="02000506000000020004" pitchFamily="2" charset="0"/>
              </a:rPr>
              <a:t>Acquiring, managing and deriving value from new assets and talent</a:t>
            </a:r>
          </a:p>
          <a:p>
            <a:pPr marL="9813" marR="43669" defTabSz="787245">
              <a:lnSpc>
                <a:spcPct val="108300"/>
              </a:lnSpc>
              <a:spcBef>
                <a:spcPts val="1500"/>
              </a:spcBef>
            </a:pPr>
            <a:r>
              <a:rPr lang="en-US" sz="1200" b="1" dirty="0">
                <a:solidFill>
                  <a:srgbClr val="FFE600"/>
                </a:solidFill>
                <a:ea typeface="EYInterstate-Light"/>
                <a:cs typeface="EYInterstate Light" panose="02000506000000020004" pitchFamily="2" charset="0"/>
              </a:rPr>
              <a:t>Outside Risks</a:t>
            </a:r>
          </a:p>
          <a:p>
            <a:pPr marL="9813" marR="43669" defTabSz="787245">
              <a:lnSpc>
                <a:spcPts val="1200"/>
              </a:lnSpc>
              <a:spcBef>
                <a:spcPts val="300"/>
              </a:spcBef>
            </a:pPr>
            <a:r>
              <a:rPr lang="en-US" sz="1100" dirty="0">
                <a:solidFill>
                  <a:srgbClr val="FFFFFF"/>
                </a:solidFill>
                <a:ea typeface="EYInterstate-Light"/>
                <a:cs typeface="EYInterstate Light" panose="02000506000000020004" pitchFamily="2" charset="0"/>
              </a:rPr>
              <a:t>Risks that offer negative or positive benefits beyond the organization’s control</a:t>
            </a:r>
          </a:p>
          <a:p>
            <a:pPr marL="137160" marR="43669" indent="-137160" defTabSz="787245">
              <a:lnSpc>
                <a:spcPts val="1200"/>
              </a:lnSpc>
              <a:spcBef>
                <a:spcPts val="200"/>
              </a:spcBef>
              <a:buFont typeface="EYInterstate" panose="02000503020000020004" pitchFamily="2" charset="0"/>
              <a:buChar char="•"/>
            </a:pPr>
            <a:r>
              <a:rPr lang="en-US" sz="1100" kern="0" dirty="0">
                <a:solidFill>
                  <a:srgbClr val="FFFFFF"/>
                </a:solidFill>
              </a:rPr>
              <a:t>Actions of existing and emerging competitors</a:t>
            </a:r>
          </a:p>
          <a:p>
            <a:pPr marL="137160" marR="43669" indent="-137160" defTabSz="787245">
              <a:lnSpc>
                <a:spcPts val="1200"/>
              </a:lnSpc>
              <a:spcBef>
                <a:spcPts val="200"/>
              </a:spcBef>
              <a:buFont typeface="EYInterstate" panose="02000503020000020004" pitchFamily="2" charset="0"/>
              <a:buChar char="•"/>
            </a:pPr>
            <a:r>
              <a:rPr lang="en-US" sz="1100" kern="0" dirty="0">
                <a:solidFill>
                  <a:srgbClr val="FFFFFF"/>
                </a:solidFill>
              </a:rPr>
              <a:t>Geopolitical and economic trends</a:t>
            </a:r>
          </a:p>
          <a:p>
            <a:pPr marL="137160" marR="43669" indent="-137160" defTabSz="787245">
              <a:lnSpc>
                <a:spcPts val="1200"/>
              </a:lnSpc>
              <a:spcBef>
                <a:spcPts val="200"/>
              </a:spcBef>
              <a:buFont typeface="EYInterstate" panose="02000503020000020004" pitchFamily="2" charset="0"/>
              <a:buChar char="•"/>
            </a:pPr>
            <a:r>
              <a:rPr lang="en-US" sz="1100" kern="0" dirty="0">
                <a:solidFill>
                  <a:srgbClr val="FFFFFF"/>
                </a:solidFill>
              </a:rPr>
              <a:t>Demographic and environmental trends</a:t>
            </a:r>
          </a:p>
          <a:p>
            <a:pPr marL="137160" marR="43669" indent="-137160" defTabSz="787245">
              <a:lnSpc>
                <a:spcPts val="1200"/>
              </a:lnSpc>
              <a:spcBef>
                <a:spcPts val="200"/>
              </a:spcBef>
              <a:buFont typeface="EYInterstate" panose="02000503020000020004" pitchFamily="2" charset="0"/>
              <a:buChar char="•"/>
            </a:pPr>
            <a:r>
              <a:rPr lang="en-US" sz="1100" kern="0" dirty="0">
                <a:solidFill>
                  <a:srgbClr val="FFFFFF"/>
                </a:solidFill>
              </a:rPr>
              <a:t>Ease of entrance of new competitors into healthcare space</a:t>
            </a:r>
          </a:p>
          <a:p>
            <a:pPr marL="9813" marR="43669" defTabSz="787245">
              <a:lnSpc>
                <a:spcPct val="108300"/>
              </a:lnSpc>
              <a:spcBef>
                <a:spcPts val="1500"/>
              </a:spcBef>
            </a:pPr>
            <a:r>
              <a:rPr lang="en-US" sz="1200" b="1" dirty="0">
                <a:solidFill>
                  <a:srgbClr val="FFE600"/>
                </a:solidFill>
                <a:ea typeface="EYInterstate-Light"/>
                <a:cs typeface="EYInterstate Light" panose="02000506000000020004" pitchFamily="2" charset="0"/>
              </a:rPr>
              <a:t>Downside Risks</a:t>
            </a:r>
          </a:p>
          <a:p>
            <a:pPr marL="9813" marR="43669" defTabSz="787245">
              <a:lnSpc>
                <a:spcPts val="1200"/>
              </a:lnSpc>
              <a:spcBef>
                <a:spcPts val="300"/>
              </a:spcBef>
            </a:pPr>
            <a:r>
              <a:rPr lang="en-US" sz="1100" dirty="0">
                <a:solidFill>
                  <a:srgbClr val="FFFFFF"/>
                </a:solidFill>
                <a:ea typeface="EYInterstate-Light"/>
                <a:cs typeface="EYInterstate Light" panose="02000506000000020004" pitchFamily="2" charset="0"/>
              </a:rPr>
              <a:t>Risks that offer negative impacts. Risks an organization is focused on eliminating, avoiding, mitigating or transferring in a cost-effective manner. </a:t>
            </a:r>
          </a:p>
          <a:p>
            <a:pPr marL="137160" marR="43669" indent="-137160" defTabSz="787245">
              <a:lnSpc>
                <a:spcPts val="1200"/>
              </a:lnSpc>
              <a:spcBef>
                <a:spcPts val="200"/>
              </a:spcBef>
              <a:buFont typeface="EYInterstate" panose="02000503020000020004" pitchFamily="2" charset="0"/>
              <a:buChar char="•"/>
            </a:pPr>
            <a:r>
              <a:rPr lang="en-US" sz="1100" kern="0" dirty="0">
                <a:solidFill>
                  <a:srgbClr val="FFFFFF"/>
                </a:solidFill>
              </a:rPr>
              <a:t>Information security and cybercrime</a:t>
            </a:r>
          </a:p>
          <a:p>
            <a:pPr marL="137160" marR="43669" indent="-137160" defTabSz="787245">
              <a:lnSpc>
                <a:spcPts val="1200"/>
              </a:lnSpc>
              <a:spcBef>
                <a:spcPts val="200"/>
              </a:spcBef>
              <a:buFont typeface="EYInterstate" panose="02000503020000020004" pitchFamily="2" charset="0"/>
              <a:buChar char="•"/>
            </a:pPr>
            <a:r>
              <a:rPr lang="en-US" sz="1100" kern="0" dirty="0">
                <a:solidFill>
                  <a:srgbClr val="FFFFFF"/>
                </a:solidFill>
              </a:rPr>
              <a:t>Employee fraud, and regulatory compliance</a:t>
            </a:r>
          </a:p>
          <a:p>
            <a:pPr marL="137160" marR="43669" indent="-137160" defTabSz="787245">
              <a:lnSpc>
                <a:spcPts val="1200"/>
              </a:lnSpc>
              <a:spcBef>
                <a:spcPts val="200"/>
              </a:spcBef>
              <a:buFont typeface="EYInterstate" panose="02000503020000020004" pitchFamily="2" charset="0"/>
              <a:buChar char="•"/>
            </a:pPr>
            <a:r>
              <a:rPr lang="en-US" sz="1100" kern="0" dirty="0">
                <a:solidFill>
                  <a:srgbClr val="FFFFFF"/>
                </a:solidFill>
              </a:rPr>
              <a:t>Risks must be well understood and mitigated</a:t>
            </a:r>
          </a:p>
        </p:txBody>
      </p:sp>
    </p:spTree>
    <p:extLst>
      <p:ext uri="{BB962C8B-B14F-4D97-AF65-F5344CB8AC3E}">
        <p14:creationId xmlns:p14="http://schemas.microsoft.com/office/powerpoint/2010/main" val="35020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Focus on UT Health San Antonio’s Environment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5" y="1744997"/>
            <a:ext cx="11330452" cy="4572000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dirty="0">
              <a:solidFill>
                <a:schemeClr val="tx2"/>
              </a:solidFill>
              <a:latin typeface="Goudy Oldstyle Std Regular"/>
            </a:endParaRPr>
          </a:p>
          <a:p>
            <a:pPr marL="132159" indent="0">
              <a:buClrTx/>
              <a:buNone/>
            </a:pPr>
            <a:endParaRPr lang="en-US" dirty="0">
              <a:solidFill>
                <a:schemeClr val="tx2"/>
              </a:solidFill>
              <a:latin typeface="Goudy Oldstyle Std Regular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2F4004-B76F-4CAD-B044-CD4714D4F60F}"/>
              </a:ext>
            </a:extLst>
          </p:cNvPr>
          <p:cNvGrpSpPr/>
          <p:nvPr/>
        </p:nvGrpSpPr>
        <p:grpSpPr>
          <a:xfrm>
            <a:off x="559197" y="1885869"/>
            <a:ext cx="6854631" cy="4290256"/>
            <a:chOff x="609918" y="1771273"/>
            <a:chExt cx="6854631" cy="3587307"/>
          </a:xfrm>
          <a:solidFill>
            <a:schemeClr val="tx2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4408A5-D00D-4463-B670-E79C238BDFA6}"/>
                </a:ext>
              </a:extLst>
            </p:cNvPr>
            <p:cNvGrpSpPr/>
            <p:nvPr/>
          </p:nvGrpSpPr>
          <p:grpSpPr>
            <a:xfrm>
              <a:off x="609918" y="1771273"/>
              <a:ext cx="1637577" cy="3587307"/>
              <a:chOff x="609918" y="1771273"/>
              <a:chExt cx="1637577" cy="3587307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B6149B6-D42F-4826-A9CC-8573C4E7BBD0}"/>
                  </a:ext>
                </a:extLst>
              </p:cNvPr>
              <p:cNvSpPr/>
              <p:nvPr/>
            </p:nvSpPr>
            <p:spPr>
              <a:xfrm>
                <a:off x="609918" y="1771273"/>
                <a:ext cx="1637577" cy="552370"/>
              </a:xfrm>
              <a:custGeom>
                <a:avLst/>
                <a:gdLst>
                  <a:gd name="connsiteX0" fmla="*/ 0 w 1637577"/>
                  <a:gd name="connsiteY0" fmla="*/ 0 h 655030"/>
                  <a:gd name="connsiteX1" fmla="*/ 1637577 w 1637577"/>
                  <a:gd name="connsiteY1" fmla="*/ 0 h 655030"/>
                  <a:gd name="connsiteX2" fmla="*/ 1637577 w 1637577"/>
                  <a:gd name="connsiteY2" fmla="*/ 655030 h 655030"/>
                  <a:gd name="connsiteX3" fmla="*/ 0 w 1637577"/>
                  <a:gd name="connsiteY3" fmla="*/ 655030 h 655030"/>
                  <a:gd name="connsiteX4" fmla="*/ 0 w 1637577"/>
                  <a:gd name="connsiteY4" fmla="*/ 0 h 65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65503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655030"/>
                    </a:lnTo>
                    <a:lnTo>
                      <a:pt x="0" y="6550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algn="ctr" defTabSz="622300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sz="1400" b="1" dirty="0">
                    <a:solidFill>
                      <a:schemeClr val="tx2"/>
                    </a:solidFill>
                    <a:latin typeface="EYInterstate" panose="02000503020000020004" pitchFamily="2" charset="0"/>
                    <a:cs typeface="Arial" panose="020B0604020202020204" pitchFamily="34" charset="0"/>
                  </a:rPr>
                  <a:t>UT Health SA </a:t>
                </a:r>
              </a:p>
              <a:p>
                <a:pPr algn="ctr" defTabSz="622300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sz="1400" b="1" dirty="0">
                    <a:solidFill>
                      <a:schemeClr val="tx2"/>
                    </a:solidFill>
                    <a:latin typeface="EYInterstate" panose="02000503020000020004" pitchFamily="2" charset="0"/>
                    <a:cs typeface="Arial" panose="020B0604020202020204" pitchFamily="34" charset="0"/>
                  </a:rPr>
                  <a:t>Experience</a:t>
                </a: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46B7E72-6B34-4E10-AF29-37F8B3ED54DF}"/>
                  </a:ext>
                </a:extLst>
              </p:cNvPr>
              <p:cNvSpPr/>
              <p:nvPr/>
            </p:nvSpPr>
            <p:spPr>
              <a:xfrm>
                <a:off x="609918" y="2323641"/>
                <a:ext cx="1637577" cy="3034939"/>
              </a:xfrm>
              <a:custGeom>
                <a:avLst/>
                <a:gdLst>
                  <a:gd name="connsiteX0" fmla="*/ 0 w 1637577"/>
                  <a:gd name="connsiteY0" fmla="*/ 0 h 1844640"/>
                  <a:gd name="connsiteX1" fmla="*/ 1637577 w 1637577"/>
                  <a:gd name="connsiteY1" fmla="*/ 0 h 1844640"/>
                  <a:gd name="connsiteX2" fmla="*/ 1637577 w 1637577"/>
                  <a:gd name="connsiteY2" fmla="*/ 1844640 h 1844640"/>
                  <a:gd name="connsiteX3" fmla="*/ 0 w 1637577"/>
                  <a:gd name="connsiteY3" fmla="*/ 1844640 h 1844640"/>
                  <a:gd name="connsiteX4" fmla="*/ 0 w 1637577"/>
                  <a:gd name="connsiteY4" fmla="*/ 0 h 184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184464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1844640"/>
                    </a:lnTo>
                    <a:lnTo>
                      <a:pt x="0" y="1844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52" tIns="73152" rIns="73152" bIns="73152" numCol="1" spcCol="1270" anchor="t" anchorCtr="0">
                <a:noAutofit/>
              </a:bodyPr>
              <a:lstStyle/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Patient access, clinical and financial experience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Employee excellence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Provider/Physician Enterprise 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Students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Payer strategy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Business partners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Communities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411312-87C4-4BC2-8AF1-D55C823A558A}"/>
                </a:ext>
              </a:extLst>
            </p:cNvPr>
            <p:cNvGrpSpPr/>
            <p:nvPr/>
          </p:nvGrpSpPr>
          <p:grpSpPr>
            <a:xfrm>
              <a:off x="2348936" y="1771273"/>
              <a:ext cx="1637577" cy="3587307"/>
              <a:chOff x="2476756" y="1771273"/>
              <a:chExt cx="1637577" cy="3587307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455077C-2AA1-436E-AAD9-2973CE2E765E}"/>
                  </a:ext>
                </a:extLst>
              </p:cNvPr>
              <p:cNvSpPr/>
              <p:nvPr/>
            </p:nvSpPr>
            <p:spPr>
              <a:xfrm>
                <a:off x="2476756" y="1771273"/>
                <a:ext cx="1637577" cy="552370"/>
              </a:xfrm>
              <a:custGeom>
                <a:avLst/>
                <a:gdLst>
                  <a:gd name="connsiteX0" fmla="*/ 0 w 1637577"/>
                  <a:gd name="connsiteY0" fmla="*/ 0 h 655030"/>
                  <a:gd name="connsiteX1" fmla="*/ 1637577 w 1637577"/>
                  <a:gd name="connsiteY1" fmla="*/ 0 h 655030"/>
                  <a:gd name="connsiteX2" fmla="*/ 1637577 w 1637577"/>
                  <a:gd name="connsiteY2" fmla="*/ 655030 h 655030"/>
                  <a:gd name="connsiteX3" fmla="*/ 0 w 1637577"/>
                  <a:gd name="connsiteY3" fmla="*/ 655030 h 655030"/>
                  <a:gd name="connsiteX4" fmla="*/ 0 w 1637577"/>
                  <a:gd name="connsiteY4" fmla="*/ 0 h 65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65503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655030"/>
                    </a:lnTo>
                    <a:lnTo>
                      <a:pt x="0" y="6550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algn="ctr" defTabSz="622300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400" b="1" dirty="0">
                    <a:solidFill>
                      <a:schemeClr val="tx2"/>
                    </a:solidFill>
                    <a:latin typeface="EYInterstate" panose="02000503020000020004" pitchFamily="2" charset="0"/>
                    <a:cs typeface="Arial" panose="020B0604020202020204" pitchFamily="34" charset="0"/>
                  </a:rPr>
                  <a:t>System</a:t>
                </a:r>
              </a:p>
              <a:p>
                <a:pPr algn="ctr" defTabSz="622300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400" b="1" dirty="0">
                    <a:solidFill>
                      <a:schemeClr val="tx2"/>
                    </a:solidFill>
                    <a:latin typeface="EYInterstate" panose="02000503020000020004" pitchFamily="2" charset="0"/>
                    <a:cs typeface="Arial" panose="020B0604020202020204" pitchFamily="34" charset="0"/>
                  </a:rPr>
                  <a:t>Sustainability</a:t>
                </a: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194F853-A74D-4345-98D3-B24C8269FB66}"/>
                  </a:ext>
                </a:extLst>
              </p:cNvPr>
              <p:cNvSpPr/>
              <p:nvPr/>
            </p:nvSpPr>
            <p:spPr>
              <a:xfrm>
                <a:off x="2476756" y="2323641"/>
                <a:ext cx="1637577" cy="3034939"/>
              </a:xfrm>
              <a:custGeom>
                <a:avLst/>
                <a:gdLst>
                  <a:gd name="connsiteX0" fmla="*/ 0 w 1637577"/>
                  <a:gd name="connsiteY0" fmla="*/ 0 h 1844640"/>
                  <a:gd name="connsiteX1" fmla="*/ 1637577 w 1637577"/>
                  <a:gd name="connsiteY1" fmla="*/ 0 h 1844640"/>
                  <a:gd name="connsiteX2" fmla="*/ 1637577 w 1637577"/>
                  <a:gd name="connsiteY2" fmla="*/ 1844640 h 1844640"/>
                  <a:gd name="connsiteX3" fmla="*/ 0 w 1637577"/>
                  <a:gd name="connsiteY3" fmla="*/ 1844640 h 1844640"/>
                  <a:gd name="connsiteX4" fmla="*/ 0 w 1637577"/>
                  <a:gd name="connsiteY4" fmla="*/ 0 h 184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184464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1844640"/>
                    </a:lnTo>
                    <a:lnTo>
                      <a:pt x="0" y="1844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52" tIns="73152" rIns="73152" bIns="73152" numCol="1" spcCol="1270" anchor="t" anchorCtr="0">
                <a:noAutofit/>
              </a:bodyPr>
              <a:lstStyle/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Revenue cycle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Margin management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Operational Continuity 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Supply chain and third-party risk management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Facilities and environment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Ability to hire and sustain qualified staff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AC461F-8383-44C4-AAB4-A7595EC494ED}"/>
                </a:ext>
              </a:extLst>
            </p:cNvPr>
            <p:cNvGrpSpPr/>
            <p:nvPr/>
          </p:nvGrpSpPr>
          <p:grpSpPr>
            <a:xfrm>
              <a:off x="4087954" y="1771273"/>
              <a:ext cx="1637577" cy="3587307"/>
              <a:chOff x="4343594" y="1771273"/>
              <a:chExt cx="1637577" cy="3587307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32DB0FE-8E0E-4881-8105-03341DCEB590}"/>
                  </a:ext>
                </a:extLst>
              </p:cNvPr>
              <p:cNvSpPr/>
              <p:nvPr/>
            </p:nvSpPr>
            <p:spPr>
              <a:xfrm>
                <a:off x="4343594" y="1771273"/>
                <a:ext cx="1637577" cy="552370"/>
              </a:xfrm>
              <a:custGeom>
                <a:avLst/>
                <a:gdLst>
                  <a:gd name="connsiteX0" fmla="*/ 0 w 1637577"/>
                  <a:gd name="connsiteY0" fmla="*/ 0 h 655030"/>
                  <a:gd name="connsiteX1" fmla="*/ 1637577 w 1637577"/>
                  <a:gd name="connsiteY1" fmla="*/ 0 h 655030"/>
                  <a:gd name="connsiteX2" fmla="*/ 1637577 w 1637577"/>
                  <a:gd name="connsiteY2" fmla="*/ 655030 h 655030"/>
                  <a:gd name="connsiteX3" fmla="*/ 0 w 1637577"/>
                  <a:gd name="connsiteY3" fmla="*/ 655030 h 655030"/>
                  <a:gd name="connsiteX4" fmla="*/ 0 w 1637577"/>
                  <a:gd name="connsiteY4" fmla="*/ 0 h 65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65503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655030"/>
                    </a:lnTo>
                    <a:lnTo>
                      <a:pt x="0" y="6550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algn="ctr" defTabSz="622300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400" b="1" dirty="0">
                    <a:solidFill>
                      <a:schemeClr val="tx2"/>
                    </a:solidFill>
                    <a:latin typeface="EYInterstate" panose="02000503020000020004" pitchFamily="2" charset="0"/>
                    <a:cs typeface="Arial" panose="020B0604020202020204" pitchFamily="34" charset="0"/>
                  </a:rPr>
                  <a:t>Regulatory Compliance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8EB6B5A-FD97-4ADE-A294-809B4665BAAC}"/>
                  </a:ext>
                </a:extLst>
              </p:cNvPr>
              <p:cNvSpPr/>
              <p:nvPr/>
            </p:nvSpPr>
            <p:spPr>
              <a:xfrm>
                <a:off x="4343594" y="2323641"/>
                <a:ext cx="1637577" cy="3034939"/>
              </a:xfrm>
              <a:custGeom>
                <a:avLst/>
                <a:gdLst>
                  <a:gd name="connsiteX0" fmla="*/ 0 w 1637577"/>
                  <a:gd name="connsiteY0" fmla="*/ 0 h 1844640"/>
                  <a:gd name="connsiteX1" fmla="*/ 1637577 w 1637577"/>
                  <a:gd name="connsiteY1" fmla="*/ 0 h 1844640"/>
                  <a:gd name="connsiteX2" fmla="*/ 1637577 w 1637577"/>
                  <a:gd name="connsiteY2" fmla="*/ 1844640 h 1844640"/>
                  <a:gd name="connsiteX3" fmla="*/ 0 w 1637577"/>
                  <a:gd name="connsiteY3" fmla="*/ 1844640 h 1844640"/>
                  <a:gd name="connsiteX4" fmla="*/ 0 w 1637577"/>
                  <a:gd name="connsiteY4" fmla="*/ 0 h 184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184464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1844640"/>
                    </a:lnTo>
                    <a:lnTo>
                      <a:pt x="0" y="1844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52" tIns="73152" rIns="73152" bIns="73152" numCol="1" spcCol="1270" anchor="t" anchorCtr="0">
                <a:noAutofit/>
              </a:bodyPr>
              <a:lstStyle/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State of Texas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CMS and Federal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Privacy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Governance, training, reporting and COI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Telemedicine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Integrated compliance execution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Monitoring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Stark Law (Physician Referrals)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FERPA (Family Educational Rights &amp; Privacy Act)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60406-C4E7-4B06-BDD9-81B7760EF69B}"/>
                </a:ext>
              </a:extLst>
            </p:cNvPr>
            <p:cNvGrpSpPr/>
            <p:nvPr/>
          </p:nvGrpSpPr>
          <p:grpSpPr>
            <a:xfrm>
              <a:off x="5826972" y="1771273"/>
              <a:ext cx="1637577" cy="3587307"/>
              <a:chOff x="6210433" y="1771273"/>
              <a:chExt cx="1637577" cy="3587307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D6EC69A-AC1F-458F-AE53-ADC597591E06}"/>
                  </a:ext>
                </a:extLst>
              </p:cNvPr>
              <p:cNvSpPr/>
              <p:nvPr/>
            </p:nvSpPr>
            <p:spPr>
              <a:xfrm>
                <a:off x="6210433" y="1771273"/>
                <a:ext cx="1637577" cy="552370"/>
              </a:xfrm>
              <a:custGeom>
                <a:avLst/>
                <a:gdLst>
                  <a:gd name="connsiteX0" fmla="*/ 0 w 1637577"/>
                  <a:gd name="connsiteY0" fmla="*/ 0 h 655030"/>
                  <a:gd name="connsiteX1" fmla="*/ 1637577 w 1637577"/>
                  <a:gd name="connsiteY1" fmla="*/ 0 h 655030"/>
                  <a:gd name="connsiteX2" fmla="*/ 1637577 w 1637577"/>
                  <a:gd name="connsiteY2" fmla="*/ 655030 h 655030"/>
                  <a:gd name="connsiteX3" fmla="*/ 0 w 1637577"/>
                  <a:gd name="connsiteY3" fmla="*/ 655030 h 655030"/>
                  <a:gd name="connsiteX4" fmla="*/ 0 w 1637577"/>
                  <a:gd name="connsiteY4" fmla="*/ 0 h 65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65503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655030"/>
                    </a:lnTo>
                    <a:lnTo>
                      <a:pt x="0" y="6550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algn="ctr" defTabSz="622300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400" b="1" dirty="0">
                    <a:solidFill>
                      <a:schemeClr val="tx2"/>
                    </a:solidFill>
                    <a:latin typeface="EYInterstate" panose="02000503020000020004" pitchFamily="2" charset="0"/>
                    <a:cs typeface="Arial" panose="020B0604020202020204" pitchFamily="34" charset="0"/>
                  </a:rPr>
                  <a:t>Data Excellence and Protection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9B2F609-91A2-4000-812E-6E0005095F61}"/>
                  </a:ext>
                </a:extLst>
              </p:cNvPr>
              <p:cNvSpPr/>
              <p:nvPr/>
            </p:nvSpPr>
            <p:spPr>
              <a:xfrm>
                <a:off x="6210433" y="2323641"/>
                <a:ext cx="1637577" cy="3034939"/>
              </a:xfrm>
              <a:custGeom>
                <a:avLst/>
                <a:gdLst>
                  <a:gd name="connsiteX0" fmla="*/ 0 w 1637577"/>
                  <a:gd name="connsiteY0" fmla="*/ 0 h 1844640"/>
                  <a:gd name="connsiteX1" fmla="*/ 1637577 w 1637577"/>
                  <a:gd name="connsiteY1" fmla="*/ 0 h 1844640"/>
                  <a:gd name="connsiteX2" fmla="*/ 1637577 w 1637577"/>
                  <a:gd name="connsiteY2" fmla="*/ 1844640 h 1844640"/>
                  <a:gd name="connsiteX3" fmla="*/ 0 w 1637577"/>
                  <a:gd name="connsiteY3" fmla="*/ 1844640 h 1844640"/>
                  <a:gd name="connsiteX4" fmla="*/ 0 w 1637577"/>
                  <a:gd name="connsiteY4" fmla="*/ 0 h 184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184464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1844640"/>
                    </a:lnTo>
                    <a:lnTo>
                      <a:pt x="0" y="1844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52" tIns="73152" rIns="73152" bIns="73152" numCol="1" spcCol="1270" anchor="t" anchorCtr="0">
                <a:noAutofit/>
              </a:bodyPr>
              <a:lstStyle/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Data analytics and decision making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Reporting and data governance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EHR and ERP optimization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Remote workforce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spcAft>
                    <a:spcPct val="15000"/>
                  </a:spcAft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chemeClr val="tx2"/>
                    </a:solidFill>
                  </a:rPr>
                  <a:t>Cybersecurity</a:t>
                </a:r>
              </a:p>
            </p:txBody>
          </p:sp>
        </p:grpSp>
      </p:grpSp>
      <p:sp>
        <p:nvSpPr>
          <p:cNvPr id="33" name="object 2">
            <a:extLst>
              <a:ext uri="{FF2B5EF4-FFF2-40B4-BE49-F238E27FC236}">
                <a16:creationId xmlns:a16="http://schemas.microsoft.com/office/drawing/2014/main" id="{0612AF4D-C8FA-4D95-8445-FD6BF82201CB}"/>
              </a:ext>
            </a:extLst>
          </p:cNvPr>
          <p:cNvSpPr txBox="1"/>
          <p:nvPr/>
        </p:nvSpPr>
        <p:spPr>
          <a:xfrm>
            <a:off x="7758319" y="1376808"/>
            <a:ext cx="4129059" cy="66060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marR="3925" defTabSz="787245">
              <a:lnSpc>
                <a:spcPct val="107200"/>
              </a:lnSpc>
            </a:pPr>
            <a:r>
              <a:rPr lang="en-US" b="1" dirty="0">
                <a:solidFill>
                  <a:schemeClr val="tx2"/>
                </a:solidFill>
                <a:latin typeface="EYInterstate" panose="02000503020000020004" pitchFamily="2" charset="0"/>
                <a:cs typeface="EYInterstate"/>
              </a:rPr>
              <a:t>Key Initiatives/Activities Impacting our Risk Landscape</a:t>
            </a:r>
            <a:endParaRPr lang="en-US" dirty="0">
              <a:solidFill>
                <a:schemeClr val="tx2"/>
              </a:solidFill>
              <a:cs typeface="EYInterstate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F2D8E7-5977-402A-829B-C9950CD36125}"/>
              </a:ext>
            </a:extLst>
          </p:cNvPr>
          <p:cNvSpPr txBox="1"/>
          <p:nvPr/>
        </p:nvSpPr>
        <p:spPr>
          <a:xfrm>
            <a:off x="7743217" y="1968198"/>
            <a:ext cx="4061228" cy="19862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36576" rIns="0" bIns="0" rtlCol="0">
            <a:spAutoFit/>
          </a:bodyPr>
          <a:lstStyle/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Expansion of Health Care – Hospital </a:t>
            </a:r>
            <a:r>
              <a:rPr lang="en-US" sz="800" i="1" dirty="0">
                <a:solidFill>
                  <a:schemeClr val="bg1"/>
                </a:solidFill>
              </a:rPr>
              <a:t>(scheduled to open Fall 2024)</a:t>
            </a:r>
          </a:p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New partnerships/business relationship</a:t>
            </a:r>
          </a:p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Practice Plan – increased growth of clinical operations</a:t>
            </a:r>
          </a:p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Significant construction activities</a:t>
            </a:r>
          </a:p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Revenue acceleration</a:t>
            </a:r>
          </a:p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Enablement through technology (remote workforce, telemedicine, CRM tool, etc.) </a:t>
            </a:r>
          </a:p>
          <a:p>
            <a:pPr marL="173038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defRPr/>
            </a:pP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401840-68E9-425D-8BC3-C35EAE3B83EA}"/>
              </a:ext>
            </a:extLst>
          </p:cNvPr>
          <p:cNvSpPr txBox="1"/>
          <p:nvPr/>
        </p:nvSpPr>
        <p:spPr>
          <a:xfrm>
            <a:off x="7743217" y="4293087"/>
            <a:ext cx="4061228" cy="17938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36576" rIns="0" bIns="0" rtlCol="0">
            <a:spAutoFit/>
          </a:bodyPr>
          <a:lstStyle/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</a:rPr>
              <a:t>Operational support for Institutional growth</a:t>
            </a:r>
          </a:p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</a:rPr>
              <a:t>Human capital </a:t>
            </a:r>
          </a:p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</a:rPr>
              <a:t>Increase in partnerships</a:t>
            </a:r>
          </a:p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</a:rPr>
              <a:t>Practice Plan – Ramping up clinical operations</a:t>
            </a:r>
          </a:p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</a:rPr>
              <a:t>Cybersecurity</a:t>
            </a:r>
          </a:p>
          <a:p>
            <a:pPr marL="344488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US" sz="1200" dirty="0">
                <a:solidFill>
                  <a:schemeClr val="bg2"/>
                </a:solidFill>
              </a:rPr>
              <a:t>Enablement through technology (remote workforce, telemedicine, CRM, etc.) </a:t>
            </a:r>
          </a:p>
          <a:p>
            <a:pPr marL="173038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defRPr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C43030-3BF5-41E4-B0F0-A1BD65CB1235}"/>
              </a:ext>
            </a:extLst>
          </p:cNvPr>
          <p:cNvSpPr txBox="1"/>
          <p:nvPr/>
        </p:nvSpPr>
        <p:spPr>
          <a:xfrm>
            <a:off x="7686033" y="4010101"/>
            <a:ext cx="4129059" cy="3298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</a:pPr>
            <a:r>
              <a:rPr lang="en-US" sz="1800" b="1" dirty="0">
                <a:solidFill>
                  <a:schemeClr val="tx2"/>
                </a:solidFill>
                <a:latin typeface="EYInterstate" panose="02000503020000020004" pitchFamily="2" charset="0"/>
                <a:cs typeface="EYInterstate"/>
              </a:rPr>
              <a:t>Key Themes from Risk Assessment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D9F4F3-A40B-499B-86B4-EB76EA4F1128}"/>
              </a:ext>
            </a:extLst>
          </p:cNvPr>
          <p:cNvSpPr txBox="1"/>
          <p:nvPr/>
        </p:nvSpPr>
        <p:spPr>
          <a:xfrm>
            <a:off x="155007" y="1472615"/>
            <a:ext cx="7501871" cy="27238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</a:pPr>
            <a:r>
              <a:rPr lang="en-US" dirty="0">
                <a:solidFill>
                  <a:schemeClr val="tx2"/>
                </a:solidFill>
              </a:rPr>
              <a:t>Education *  Research * Healthcare Delivery * Community</a:t>
            </a:r>
          </a:p>
        </p:txBody>
      </p:sp>
    </p:spTree>
    <p:extLst>
      <p:ext uri="{BB962C8B-B14F-4D97-AF65-F5344CB8AC3E}">
        <p14:creationId xmlns:p14="http://schemas.microsoft.com/office/powerpoint/2010/main" val="11607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FY 2023 Audit Plan *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5" y="1744997"/>
            <a:ext cx="11330452" cy="4572000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dirty="0">
              <a:solidFill>
                <a:schemeClr val="tx2"/>
              </a:solidFill>
              <a:latin typeface="Goudy Oldstyle Std Regular"/>
            </a:endParaRPr>
          </a:p>
          <a:p>
            <a:pPr marL="132159" indent="0">
              <a:buClrTx/>
              <a:buNone/>
            </a:pPr>
            <a:endParaRPr lang="en-US" dirty="0">
              <a:solidFill>
                <a:schemeClr val="tx2"/>
              </a:solidFill>
              <a:latin typeface="Goudy Oldstyle Std Regular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22EFD0-034F-4634-9B91-7AF3E428EAA3}"/>
              </a:ext>
            </a:extLst>
          </p:cNvPr>
          <p:cNvGrpSpPr/>
          <p:nvPr/>
        </p:nvGrpSpPr>
        <p:grpSpPr>
          <a:xfrm>
            <a:off x="162952" y="1534160"/>
            <a:ext cx="7483036" cy="4718081"/>
            <a:chOff x="609918" y="1771273"/>
            <a:chExt cx="6854631" cy="3588955"/>
          </a:xfrm>
          <a:solidFill>
            <a:schemeClr val="tx2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B5FDBD-D85B-40B4-9336-36CA23B1A50F}"/>
                </a:ext>
              </a:extLst>
            </p:cNvPr>
            <p:cNvGrpSpPr/>
            <p:nvPr/>
          </p:nvGrpSpPr>
          <p:grpSpPr>
            <a:xfrm>
              <a:off x="609918" y="1771273"/>
              <a:ext cx="1637577" cy="3587307"/>
              <a:chOff x="609918" y="1771273"/>
              <a:chExt cx="1637577" cy="3587307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322B4EE-8785-41E9-BBE0-AB9ECF88153D}"/>
                  </a:ext>
                </a:extLst>
              </p:cNvPr>
              <p:cNvSpPr/>
              <p:nvPr/>
            </p:nvSpPr>
            <p:spPr>
              <a:xfrm>
                <a:off x="609918" y="1771273"/>
                <a:ext cx="1637577" cy="552370"/>
              </a:xfrm>
              <a:custGeom>
                <a:avLst/>
                <a:gdLst>
                  <a:gd name="connsiteX0" fmla="*/ 0 w 1637577"/>
                  <a:gd name="connsiteY0" fmla="*/ 0 h 655030"/>
                  <a:gd name="connsiteX1" fmla="*/ 1637577 w 1637577"/>
                  <a:gd name="connsiteY1" fmla="*/ 0 h 655030"/>
                  <a:gd name="connsiteX2" fmla="*/ 1637577 w 1637577"/>
                  <a:gd name="connsiteY2" fmla="*/ 655030 h 655030"/>
                  <a:gd name="connsiteX3" fmla="*/ 0 w 1637577"/>
                  <a:gd name="connsiteY3" fmla="*/ 655030 h 655030"/>
                  <a:gd name="connsiteX4" fmla="*/ 0 w 1637577"/>
                  <a:gd name="connsiteY4" fmla="*/ 0 h 65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65503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655030"/>
                    </a:lnTo>
                    <a:lnTo>
                      <a:pt x="0" y="6550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algn="ctr" defTabSz="622300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EYInterstate" panose="02000503020000020004" pitchFamily="2" charset="0"/>
                    <a:cs typeface="Arial" panose="020B0604020202020204" pitchFamily="34" charset="0"/>
                  </a:rPr>
                  <a:t>Governance</a:t>
                </a: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94CC7D4-9E91-4086-A56F-D4FF995317B0}"/>
                  </a:ext>
                </a:extLst>
              </p:cNvPr>
              <p:cNvSpPr/>
              <p:nvPr/>
            </p:nvSpPr>
            <p:spPr>
              <a:xfrm>
                <a:off x="609918" y="2323641"/>
                <a:ext cx="1637577" cy="3034939"/>
              </a:xfrm>
              <a:custGeom>
                <a:avLst/>
                <a:gdLst>
                  <a:gd name="connsiteX0" fmla="*/ 0 w 1637577"/>
                  <a:gd name="connsiteY0" fmla="*/ 0 h 1844640"/>
                  <a:gd name="connsiteX1" fmla="*/ 1637577 w 1637577"/>
                  <a:gd name="connsiteY1" fmla="*/ 0 h 1844640"/>
                  <a:gd name="connsiteX2" fmla="*/ 1637577 w 1637577"/>
                  <a:gd name="connsiteY2" fmla="*/ 1844640 h 1844640"/>
                  <a:gd name="connsiteX3" fmla="*/ 0 w 1637577"/>
                  <a:gd name="connsiteY3" fmla="*/ 1844640 h 1844640"/>
                  <a:gd name="connsiteX4" fmla="*/ 0 w 1637577"/>
                  <a:gd name="connsiteY4" fmla="*/ 0 h 184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184464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1844640"/>
                    </a:lnTo>
                    <a:lnTo>
                      <a:pt x="0" y="1844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52" tIns="73152" rIns="73152" bIns="73152" numCol="1" spcCol="1270" anchor="t" anchorCtr="0">
                <a:noAutofit/>
              </a:bodyPr>
              <a:lstStyle/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7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rgbClr val="188CE5"/>
                    </a:solidFill>
                  </a:rPr>
                  <a:t>Foreign Influence – Phase II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7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rgbClr val="188CE5"/>
                    </a:solidFill>
                  </a:rPr>
                  <a:t>Construction Management – Phase II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7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rgbClr val="2DB757">
                        <a:lumMod val="75000"/>
                      </a:srgbClr>
                    </a:solidFill>
                  </a:rPr>
                  <a:t>Diversity, Equity and Inclusion Initiatives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rgbClr val="2DB757">
                        <a:lumMod val="75000"/>
                      </a:srgbClr>
                    </a:solidFill>
                  </a:rPr>
                  <a:t>Be Well Texas Grant -  Contract Performance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Quality Assessment Review – Internal Audit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endParaRPr lang="en-US" sz="1100" dirty="0">
                  <a:solidFill>
                    <a:srgbClr val="FF0000"/>
                  </a:solidFill>
                </a:endParaRP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rgbClr val="FF0000"/>
                    </a:solidFill>
                  </a:rPr>
                  <a:t>Physical Access to Critical and Sensitive Areas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endParaRPr lang="en-US" sz="1100" dirty="0">
                  <a:solidFill>
                    <a:srgbClr val="FF0000"/>
                  </a:solidFill>
                </a:endParaRP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endParaRPr lang="en-US" sz="1100" dirty="0">
                  <a:solidFill>
                    <a:srgbClr val="FF0000"/>
                  </a:solidFill>
                </a:endParaRP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endParaRPr lang="en-US" sz="11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endParaRPr lang="en-US" sz="1100" dirty="0">
                  <a:solidFill>
                    <a:srgbClr val="FF6D00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F55C3A-272B-4D91-BFD6-F71F8942BBE9}"/>
                </a:ext>
              </a:extLst>
            </p:cNvPr>
            <p:cNvGrpSpPr/>
            <p:nvPr/>
          </p:nvGrpSpPr>
          <p:grpSpPr>
            <a:xfrm>
              <a:off x="2348936" y="1771273"/>
              <a:ext cx="1644377" cy="3588955"/>
              <a:chOff x="2476756" y="1771273"/>
              <a:chExt cx="1644377" cy="358895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279AD3D-7143-40DA-BE50-8E0B116C335B}"/>
                  </a:ext>
                </a:extLst>
              </p:cNvPr>
              <p:cNvSpPr/>
              <p:nvPr/>
            </p:nvSpPr>
            <p:spPr>
              <a:xfrm>
                <a:off x="2476756" y="1771273"/>
                <a:ext cx="1637577" cy="552370"/>
              </a:xfrm>
              <a:custGeom>
                <a:avLst/>
                <a:gdLst>
                  <a:gd name="connsiteX0" fmla="*/ 0 w 1637577"/>
                  <a:gd name="connsiteY0" fmla="*/ 0 h 655030"/>
                  <a:gd name="connsiteX1" fmla="*/ 1637577 w 1637577"/>
                  <a:gd name="connsiteY1" fmla="*/ 0 h 655030"/>
                  <a:gd name="connsiteX2" fmla="*/ 1637577 w 1637577"/>
                  <a:gd name="connsiteY2" fmla="*/ 655030 h 655030"/>
                  <a:gd name="connsiteX3" fmla="*/ 0 w 1637577"/>
                  <a:gd name="connsiteY3" fmla="*/ 655030 h 655030"/>
                  <a:gd name="connsiteX4" fmla="*/ 0 w 1637577"/>
                  <a:gd name="connsiteY4" fmla="*/ 0 h 65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65503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655030"/>
                    </a:lnTo>
                    <a:lnTo>
                      <a:pt x="0" y="6550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algn="ctr" defTabSz="622300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  <a:latin typeface="EYInterstate" panose="02000503020000020004" pitchFamily="2" charset="0"/>
                    <a:cs typeface="Arial" panose="020B0604020202020204" pitchFamily="34" charset="0"/>
                  </a:rPr>
                  <a:t>Revenue Cycle</a:t>
                </a: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85EA8DB-D8B1-448F-AD40-923115707DC2}"/>
                  </a:ext>
                </a:extLst>
              </p:cNvPr>
              <p:cNvSpPr/>
              <p:nvPr/>
            </p:nvSpPr>
            <p:spPr>
              <a:xfrm>
                <a:off x="2483556" y="2325289"/>
                <a:ext cx="1637577" cy="3034939"/>
              </a:xfrm>
              <a:custGeom>
                <a:avLst/>
                <a:gdLst>
                  <a:gd name="connsiteX0" fmla="*/ 0 w 1637577"/>
                  <a:gd name="connsiteY0" fmla="*/ 0 h 1844640"/>
                  <a:gd name="connsiteX1" fmla="*/ 1637577 w 1637577"/>
                  <a:gd name="connsiteY1" fmla="*/ 0 h 1844640"/>
                  <a:gd name="connsiteX2" fmla="*/ 1637577 w 1637577"/>
                  <a:gd name="connsiteY2" fmla="*/ 1844640 h 1844640"/>
                  <a:gd name="connsiteX3" fmla="*/ 0 w 1637577"/>
                  <a:gd name="connsiteY3" fmla="*/ 1844640 h 1844640"/>
                  <a:gd name="connsiteX4" fmla="*/ 0 w 1637577"/>
                  <a:gd name="connsiteY4" fmla="*/ 0 h 184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184464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1844640"/>
                    </a:lnTo>
                    <a:lnTo>
                      <a:pt x="0" y="1844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52" tIns="73152" rIns="73152" bIns="73152" numCol="1" spcCol="1270" anchor="t" anchorCtr="0">
                <a:noAutofit/>
              </a:bodyPr>
              <a:lstStyle/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7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rgbClr val="188CE5"/>
                    </a:solidFill>
                  </a:rPr>
                  <a:t>Dentistry Revenue Cycle Billing Process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r>
                  <a:rPr lang="en-US" sz="1100" dirty="0">
                    <a:solidFill>
                      <a:srgbClr val="2DB757">
                        <a:lumMod val="75000"/>
                      </a:srgbClr>
                    </a:solidFill>
                  </a:rPr>
                  <a:t>Underpayments &amp; Contract Rates – Mays Cancer Center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endParaRPr lang="en-US" sz="1100" dirty="0">
                  <a:solidFill>
                    <a:srgbClr val="2DB757">
                      <a:lumMod val="75000"/>
                    </a:srgbClr>
                  </a:solidFill>
                </a:endParaRP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rgbClr val="FF0000"/>
                    </a:solidFill>
                  </a:rPr>
                  <a:t>Review of Chargemaster 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  <a:defRPr/>
                </a:pPr>
                <a:r>
                  <a:rPr lang="en-US" sz="1100" dirty="0">
                    <a:solidFill>
                      <a:srgbClr val="FF0000"/>
                    </a:solidFill>
                  </a:rPr>
                  <a:t>Telemedicine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  <a:buFont typeface="EYInterstate" panose="02000503020000020004" pitchFamily="2" charset="0"/>
                  <a:buChar char="•"/>
                </a:pPr>
                <a:endParaRPr lang="en-US" sz="1100" dirty="0">
                  <a:solidFill>
                    <a:srgbClr val="188CE5"/>
                  </a:solidFill>
                </a:endParaRPr>
              </a:p>
              <a:p>
                <a:pPr marL="0" lvl="1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  <a:defRPr/>
                </a:pPr>
                <a:endParaRPr lang="en-US" sz="1100" dirty="0">
                  <a:solidFill>
                    <a:srgbClr val="FF6D00"/>
                  </a:solidFill>
                </a:endParaRP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  <a:buFont typeface="EYInterstate" panose="02000503020000020004" pitchFamily="2" charset="0"/>
                  <a:buChar char="•"/>
                </a:pPr>
                <a:endParaRPr lang="en-US" sz="1100" dirty="0">
                  <a:solidFill>
                    <a:srgbClr val="188CE5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853B7E-7ADE-4DEE-8F8A-FB1D7B95BEBF}"/>
                </a:ext>
              </a:extLst>
            </p:cNvPr>
            <p:cNvGrpSpPr/>
            <p:nvPr/>
          </p:nvGrpSpPr>
          <p:grpSpPr>
            <a:xfrm>
              <a:off x="4087954" y="1771273"/>
              <a:ext cx="1637577" cy="3587307"/>
              <a:chOff x="4343594" y="1771273"/>
              <a:chExt cx="1637577" cy="3587307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3D36E6E-8CEE-47B1-B4A1-A65E42B5CF6D}"/>
                  </a:ext>
                </a:extLst>
              </p:cNvPr>
              <p:cNvSpPr/>
              <p:nvPr/>
            </p:nvSpPr>
            <p:spPr>
              <a:xfrm>
                <a:off x="4343594" y="1771273"/>
                <a:ext cx="1637577" cy="552370"/>
              </a:xfrm>
              <a:custGeom>
                <a:avLst/>
                <a:gdLst>
                  <a:gd name="connsiteX0" fmla="*/ 0 w 1637577"/>
                  <a:gd name="connsiteY0" fmla="*/ 0 h 655030"/>
                  <a:gd name="connsiteX1" fmla="*/ 1637577 w 1637577"/>
                  <a:gd name="connsiteY1" fmla="*/ 0 h 655030"/>
                  <a:gd name="connsiteX2" fmla="*/ 1637577 w 1637577"/>
                  <a:gd name="connsiteY2" fmla="*/ 655030 h 655030"/>
                  <a:gd name="connsiteX3" fmla="*/ 0 w 1637577"/>
                  <a:gd name="connsiteY3" fmla="*/ 655030 h 655030"/>
                  <a:gd name="connsiteX4" fmla="*/ 0 w 1637577"/>
                  <a:gd name="connsiteY4" fmla="*/ 0 h 65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65503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655030"/>
                    </a:lnTo>
                    <a:lnTo>
                      <a:pt x="0" y="6550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algn="ctr" defTabSz="622300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  <a:latin typeface="EYInterstate" panose="02000503020000020004" pitchFamily="2" charset="0"/>
                    <a:cs typeface="Arial" panose="020B0604020202020204" pitchFamily="34" charset="0"/>
                  </a:rPr>
                  <a:t>Clinical Operations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C6683CE-C35B-44F5-B775-8491EF4FAA42}"/>
                  </a:ext>
                </a:extLst>
              </p:cNvPr>
              <p:cNvSpPr/>
              <p:nvPr/>
            </p:nvSpPr>
            <p:spPr>
              <a:xfrm>
                <a:off x="4343594" y="2323641"/>
                <a:ext cx="1637577" cy="3034939"/>
              </a:xfrm>
              <a:custGeom>
                <a:avLst/>
                <a:gdLst>
                  <a:gd name="connsiteX0" fmla="*/ 0 w 1637577"/>
                  <a:gd name="connsiteY0" fmla="*/ 0 h 1844640"/>
                  <a:gd name="connsiteX1" fmla="*/ 1637577 w 1637577"/>
                  <a:gd name="connsiteY1" fmla="*/ 0 h 1844640"/>
                  <a:gd name="connsiteX2" fmla="*/ 1637577 w 1637577"/>
                  <a:gd name="connsiteY2" fmla="*/ 1844640 h 1844640"/>
                  <a:gd name="connsiteX3" fmla="*/ 0 w 1637577"/>
                  <a:gd name="connsiteY3" fmla="*/ 1844640 h 1844640"/>
                  <a:gd name="connsiteX4" fmla="*/ 0 w 1637577"/>
                  <a:gd name="connsiteY4" fmla="*/ 0 h 184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184464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1844640"/>
                    </a:lnTo>
                    <a:lnTo>
                      <a:pt x="0" y="1844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52" tIns="73152" rIns="73152" bIns="73152" numCol="1" spcCol="1270" anchor="t" anchorCtr="0">
                <a:noAutofit/>
              </a:bodyPr>
              <a:lstStyle/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r>
                  <a:rPr lang="en-US" sz="1100" dirty="0">
                    <a:solidFill>
                      <a:srgbClr val="188CE5"/>
                    </a:solidFill>
                  </a:rPr>
                  <a:t>Physician Credentialing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r>
                  <a:rPr lang="en-US" sz="1100" dirty="0">
                    <a:solidFill>
                      <a:srgbClr val="2DB757">
                        <a:lumMod val="75000"/>
                      </a:srgbClr>
                    </a:solidFill>
                  </a:rPr>
                  <a:t>Consulting Assistance from IA/Hospital Preparation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endParaRPr lang="en-US" sz="1100" dirty="0">
                  <a:solidFill>
                    <a:srgbClr val="188CE5"/>
                  </a:solidFill>
                </a:endParaRP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r>
                  <a:rPr lang="en-US" sz="1100" dirty="0">
                    <a:solidFill>
                      <a:srgbClr val="FF0000"/>
                    </a:solidFill>
                  </a:rPr>
                  <a:t>Records Release Process – HIPAA Compliance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endParaRPr lang="en-US" sz="1100" dirty="0">
                  <a:solidFill>
                    <a:srgbClr val="FF0000"/>
                  </a:solidFill>
                </a:endParaRP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  <a:buFont typeface="EYInterstate" panose="02000503020000020004" pitchFamily="2" charset="0"/>
                  <a:buChar char="•"/>
                </a:pPr>
                <a:endParaRPr lang="en-US" sz="1100" dirty="0">
                  <a:solidFill>
                    <a:srgbClr val="2DB757">
                      <a:lumMod val="75000"/>
                    </a:srgbClr>
                  </a:solidFill>
                </a:endParaRPr>
              </a:p>
              <a:p>
                <a:pPr marL="0" lvl="1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</a:pPr>
                <a:endParaRPr lang="en-US" sz="1100" dirty="0">
                  <a:solidFill>
                    <a:srgbClr val="188CE5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B0EB45-5D9C-4BB3-B5E5-40EA56B33D9A}"/>
                </a:ext>
              </a:extLst>
            </p:cNvPr>
            <p:cNvGrpSpPr/>
            <p:nvPr/>
          </p:nvGrpSpPr>
          <p:grpSpPr>
            <a:xfrm>
              <a:off x="5826972" y="1771273"/>
              <a:ext cx="1637577" cy="3587307"/>
              <a:chOff x="6210433" y="1771273"/>
              <a:chExt cx="1637577" cy="3587307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EE954D1-D1DB-413D-879C-372C0BBB0D49}"/>
                  </a:ext>
                </a:extLst>
              </p:cNvPr>
              <p:cNvSpPr/>
              <p:nvPr/>
            </p:nvSpPr>
            <p:spPr>
              <a:xfrm>
                <a:off x="6210433" y="1771273"/>
                <a:ext cx="1637577" cy="552370"/>
              </a:xfrm>
              <a:custGeom>
                <a:avLst/>
                <a:gdLst>
                  <a:gd name="connsiteX0" fmla="*/ 0 w 1637577"/>
                  <a:gd name="connsiteY0" fmla="*/ 0 h 655030"/>
                  <a:gd name="connsiteX1" fmla="*/ 1637577 w 1637577"/>
                  <a:gd name="connsiteY1" fmla="*/ 0 h 655030"/>
                  <a:gd name="connsiteX2" fmla="*/ 1637577 w 1637577"/>
                  <a:gd name="connsiteY2" fmla="*/ 655030 h 655030"/>
                  <a:gd name="connsiteX3" fmla="*/ 0 w 1637577"/>
                  <a:gd name="connsiteY3" fmla="*/ 655030 h 655030"/>
                  <a:gd name="connsiteX4" fmla="*/ 0 w 1637577"/>
                  <a:gd name="connsiteY4" fmla="*/ 0 h 65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65503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655030"/>
                    </a:lnTo>
                    <a:lnTo>
                      <a:pt x="0" y="6550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algn="ctr" defTabSz="622300">
                  <a:lnSpc>
                    <a:spcPts val="1600"/>
                  </a:lnSpc>
                  <a:spcBef>
                    <a:spcPct val="0"/>
                  </a:spcBef>
                </a:pPr>
                <a:r>
                  <a:rPr lang="en-US" sz="1400" b="1" dirty="0">
                    <a:solidFill>
                      <a:schemeClr val="bg1"/>
                    </a:solidFill>
                    <a:latin typeface="EYInterstate" panose="02000503020000020004" pitchFamily="2" charset="0"/>
                    <a:cs typeface="Arial" panose="020B0604020202020204" pitchFamily="34" charset="0"/>
                  </a:rPr>
                  <a:t>Cyber Security &amp; Data Protection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B2F3277-1A54-4401-AA07-8ACAA7B834BF}"/>
                  </a:ext>
                </a:extLst>
              </p:cNvPr>
              <p:cNvSpPr/>
              <p:nvPr/>
            </p:nvSpPr>
            <p:spPr>
              <a:xfrm>
                <a:off x="6210433" y="2323641"/>
                <a:ext cx="1637577" cy="3034939"/>
              </a:xfrm>
              <a:custGeom>
                <a:avLst/>
                <a:gdLst>
                  <a:gd name="connsiteX0" fmla="*/ 0 w 1637577"/>
                  <a:gd name="connsiteY0" fmla="*/ 0 h 1844640"/>
                  <a:gd name="connsiteX1" fmla="*/ 1637577 w 1637577"/>
                  <a:gd name="connsiteY1" fmla="*/ 0 h 1844640"/>
                  <a:gd name="connsiteX2" fmla="*/ 1637577 w 1637577"/>
                  <a:gd name="connsiteY2" fmla="*/ 1844640 h 1844640"/>
                  <a:gd name="connsiteX3" fmla="*/ 0 w 1637577"/>
                  <a:gd name="connsiteY3" fmla="*/ 1844640 h 1844640"/>
                  <a:gd name="connsiteX4" fmla="*/ 0 w 1637577"/>
                  <a:gd name="connsiteY4" fmla="*/ 0 h 184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7" h="1844640">
                    <a:moveTo>
                      <a:pt x="0" y="0"/>
                    </a:moveTo>
                    <a:lnTo>
                      <a:pt x="1637577" y="0"/>
                    </a:lnTo>
                    <a:lnTo>
                      <a:pt x="1637577" y="1844640"/>
                    </a:lnTo>
                    <a:lnTo>
                      <a:pt x="0" y="1844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152" tIns="73152" rIns="73152" bIns="73152" numCol="1" spcCol="1270" anchor="t" anchorCtr="0">
                <a:noAutofit/>
              </a:bodyPr>
              <a:lstStyle/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r>
                  <a:rPr lang="en-US" sz="1100" dirty="0">
                    <a:solidFill>
                      <a:srgbClr val="188CE5"/>
                    </a:solidFill>
                  </a:rPr>
                  <a:t>EPIC Application Security &amp; Infrastructure Security Assessment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r>
                  <a:rPr lang="en-US" sz="1100" dirty="0">
                    <a:solidFill>
                      <a:srgbClr val="188CE5"/>
                    </a:solidFill>
                  </a:rPr>
                  <a:t>axiUm Application Security Assessment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r>
                  <a:rPr lang="en-US" sz="1100" dirty="0">
                    <a:solidFill>
                      <a:srgbClr val="2DB757">
                        <a:lumMod val="75000"/>
                      </a:srgbClr>
                    </a:solidFill>
                  </a:rPr>
                  <a:t>Data Governance Maturity Assessment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endParaRPr lang="en-US" sz="11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r>
                  <a:rPr lang="en-US" sz="1100" dirty="0">
                    <a:solidFill>
                      <a:srgbClr val="FF0000"/>
                    </a:solidFill>
                  </a:rPr>
                  <a:t>Cloud Computing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chemeClr val="bg1">
                      <a:lumMod val="85000"/>
                    </a:schemeClr>
                  </a:buClr>
                  <a:buSzPct val="100000"/>
                  <a:buFont typeface="EYInterstate" panose="02000503020000020004" pitchFamily="2" charset="0"/>
                  <a:buChar char="•"/>
                </a:pPr>
                <a:r>
                  <a:rPr lang="en-US" sz="1100" dirty="0">
                    <a:solidFill>
                      <a:srgbClr val="FF0000"/>
                    </a:solidFill>
                  </a:rPr>
                  <a:t>PeopleSoft App – ITGCs Assessment</a:t>
                </a: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  <a:buFont typeface="EYInterstate" panose="02000503020000020004" pitchFamily="2" charset="0"/>
                  <a:buChar char="•"/>
                </a:pPr>
                <a:endParaRPr lang="en-US" sz="1100" dirty="0">
                  <a:solidFill>
                    <a:srgbClr val="FF6D00"/>
                  </a:solidFill>
                </a:endParaRPr>
              </a:p>
              <a:p>
                <a:pPr marL="171450" lvl="1" indent="-171450" defTabSz="777240">
                  <a:lnSpc>
                    <a:spcPts val="1400"/>
                  </a:lnSpc>
                  <a:spcBef>
                    <a:spcPts val="400"/>
                  </a:spcBef>
                  <a:buClr>
                    <a:srgbClr val="2E2E38"/>
                  </a:buClr>
                  <a:buSzPct val="100000"/>
                  <a:buFont typeface="EYInterstate" panose="02000503020000020004" pitchFamily="2" charset="0"/>
                  <a:buChar char="•"/>
                </a:pPr>
                <a:endParaRPr lang="en-US" sz="1100" dirty="0">
                  <a:solidFill>
                    <a:srgbClr val="188CE5"/>
                  </a:solidFill>
                </a:endParaRPr>
              </a:p>
            </p:txBody>
          </p:sp>
        </p:grp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64CA80-75BE-4350-8A80-A1C912599140}"/>
              </a:ext>
            </a:extLst>
          </p:cNvPr>
          <p:cNvCxnSpPr/>
          <p:nvPr/>
        </p:nvCxnSpPr>
        <p:spPr>
          <a:xfrm>
            <a:off x="322785" y="4601917"/>
            <a:ext cx="1438781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DF2524-9F1A-408C-8B47-F0FC13D8F80F}"/>
              </a:ext>
            </a:extLst>
          </p:cNvPr>
          <p:cNvCxnSpPr/>
          <p:nvPr/>
        </p:nvCxnSpPr>
        <p:spPr>
          <a:xfrm>
            <a:off x="2266807" y="3460752"/>
            <a:ext cx="1438781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E8FF4-2EAC-437C-AC37-8424B36AC307}"/>
              </a:ext>
            </a:extLst>
          </p:cNvPr>
          <p:cNvCxnSpPr/>
          <p:nvPr/>
        </p:nvCxnSpPr>
        <p:spPr>
          <a:xfrm>
            <a:off x="4135429" y="3246120"/>
            <a:ext cx="1438781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AE18E4-2D60-4123-8FA2-BA52FE64A8DD}"/>
              </a:ext>
            </a:extLst>
          </p:cNvPr>
          <p:cNvCxnSpPr/>
          <p:nvPr/>
        </p:nvCxnSpPr>
        <p:spPr>
          <a:xfrm>
            <a:off x="6099175" y="3987749"/>
            <a:ext cx="1438781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: Shape 61">
            <a:extLst>
              <a:ext uri="{FF2B5EF4-FFF2-40B4-BE49-F238E27FC236}">
                <a16:creationId xmlns:a16="http://schemas.microsoft.com/office/drawing/2014/main" id="{5B637E37-FA11-4111-BF8C-8AE96C3ED602}"/>
              </a:ext>
            </a:extLst>
          </p:cNvPr>
          <p:cNvSpPr/>
          <p:nvPr/>
        </p:nvSpPr>
        <p:spPr>
          <a:xfrm>
            <a:off x="7816554" y="2210382"/>
            <a:ext cx="1779406" cy="4039693"/>
          </a:xfrm>
          <a:custGeom>
            <a:avLst/>
            <a:gdLst>
              <a:gd name="connsiteX0" fmla="*/ 0 w 1637577"/>
              <a:gd name="connsiteY0" fmla="*/ 0 h 1844640"/>
              <a:gd name="connsiteX1" fmla="*/ 1637577 w 1637577"/>
              <a:gd name="connsiteY1" fmla="*/ 0 h 1844640"/>
              <a:gd name="connsiteX2" fmla="*/ 1637577 w 1637577"/>
              <a:gd name="connsiteY2" fmla="*/ 1844640 h 1844640"/>
              <a:gd name="connsiteX3" fmla="*/ 0 w 1637577"/>
              <a:gd name="connsiteY3" fmla="*/ 1844640 h 1844640"/>
              <a:gd name="connsiteX4" fmla="*/ 0 w 1637577"/>
              <a:gd name="connsiteY4" fmla="*/ 0 h 18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577" h="1844640">
                <a:moveTo>
                  <a:pt x="0" y="0"/>
                </a:moveTo>
                <a:lnTo>
                  <a:pt x="1637577" y="0"/>
                </a:lnTo>
                <a:lnTo>
                  <a:pt x="1637577" y="1844640"/>
                </a:lnTo>
                <a:lnTo>
                  <a:pt x="0" y="18446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152" tIns="73152" rIns="73152" bIns="73152" numCol="1" spcCol="1270" anchor="t" anchorCtr="0">
            <a:noAutofit/>
          </a:bodyPr>
          <a:lstStyle/>
          <a:p>
            <a:pPr marL="171450" lvl="1" indent="-171450" defTabSz="777240">
              <a:lnSpc>
                <a:spcPts val="1400"/>
              </a:lnSpc>
              <a:spcBef>
                <a:spcPts val="4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sz="1100" dirty="0">
                <a:solidFill>
                  <a:srgbClr val="188CE5"/>
                </a:solidFill>
              </a:rPr>
              <a:t>Sub-certification Process and Monitoring of Key Controls</a:t>
            </a:r>
          </a:p>
          <a:p>
            <a:pPr marL="171450" lvl="1" indent="-171450" defTabSz="777240">
              <a:lnSpc>
                <a:spcPts val="1400"/>
              </a:lnSpc>
              <a:spcBef>
                <a:spcPts val="4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sz="1100" dirty="0">
                <a:solidFill>
                  <a:srgbClr val="188CE5"/>
                </a:solidFill>
              </a:rPr>
              <a:t>Payroll Process – Employment Status</a:t>
            </a:r>
          </a:p>
          <a:p>
            <a:pPr marL="171450" lvl="1" indent="-171450" defTabSz="777240">
              <a:lnSpc>
                <a:spcPts val="1400"/>
              </a:lnSpc>
              <a:spcBef>
                <a:spcPts val="4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sz="1100" dirty="0">
                <a:solidFill>
                  <a:srgbClr val="188CE5"/>
                </a:solidFill>
              </a:rPr>
              <a:t>Procurement- Sole Source Vendors</a:t>
            </a:r>
          </a:p>
          <a:p>
            <a:pPr marL="171450" lvl="1" indent="-171450" defTabSz="777240">
              <a:lnSpc>
                <a:spcPts val="1400"/>
              </a:lnSpc>
              <a:spcBef>
                <a:spcPts val="4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sz="1100" dirty="0">
                <a:solidFill>
                  <a:srgbClr val="188CE5"/>
                </a:solidFill>
              </a:rPr>
              <a:t>NIH Grant - Expenditures</a:t>
            </a:r>
          </a:p>
          <a:p>
            <a:pPr marL="171450" lvl="1" indent="-171450" defTabSz="777240">
              <a:lnSpc>
                <a:spcPts val="1400"/>
              </a:lnSpc>
              <a:spcBef>
                <a:spcPts val="4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sz="11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Residency Program Award / Family &amp; Community Practice</a:t>
            </a:r>
          </a:p>
          <a:p>
            <a:pPr marL="171450" lvl="1" indent="-171450" defTabSz="777240">
              <a:lnSpc>
                <a:spcPts val="1400"/>
              </a:lnSpc>
              <a:spcBef>
                <a:spcPts val="4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sz="11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Body Donation </a:t>
            </a:r>
          </a:p>
          <a:p>
            <a:pPr marL="171450" lvl="1" indent="-171450" defTabSz="777240">
              <a:lnSpc>
                <a:spcPts val="1400"/>
              </a:lnSpc>
              <a:spcBef>
                <a:spcPts val="4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sz="11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Annual Internal Audit Report (SAO) /  Procurement Policies Assessment</a:t>
            </a:r>
          </a:p>
          <a:p>
            <a:pPr marL="171450" lvl="1" indent="-171450" defTabSz="777240">
              <a:lnSpc>
                <a:spcPts val="1400"/>
              </a:lnSpc>
              <a:spcBef>
                <a:spcPts val="4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</a:pPr>
            <a:endParaRPr lang="en-US" sz="1100" dirty="0">
              <a:solidFill>
                <a:srgbClr val="FF0000"/>
              </a:solidFill>
            </a:endParaRPr>
          </a:p>
          <a:p>
            <a:pPr marL="171450" lvl="1" indent="-171450" defTabSz="777240">
              <a:lnSpc>
                <a:spcPts val="1400"/>
              </a:lnSpc>
              <a:spcBef>
                <a:spcPts val="4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Procurement – HUB Program</a:t>
            </a:r>
          </a:p>
          <a:p>
            <a:pPr marL="0" lvl="1" defTabSz="777240">
              <a:lnSpc>
                <a:spcPts val="1400"/>
              </a:lnSpc>
              <a:spcBef>
                <a:spcPts val="400"/>
              </a:spcBef>
              <a:buClr>
                <a:srgbClr val="2E2E38"/>
              </a:buClr>
              <a:buSzPct val="100000"/>
            </a:pPr>
            <a:endParaRPr lang="en-US" sz="1100" dirty="0">
              <a:solidFill>
                <a:srgbClr val="FF4136"/>
              </a:solidFill>
            </a:endParaRPr>
          </a:p>
          <a:p>
            <a:pPr marL="0" lvl="1" defTabSz="777240">
              <a:lnSpc>
                <a:spcPts val="1400"/>
              </a:lnSpc>
              <a:spcBef>
                <a:spcPts val="400"/>
              </a:spcBef>
              <a:buClr>
                <a:srgbClr val="2E2E38"/>
              </a:buClr>
              <a:buSzPct val="100000"/>
            </a:pPr>
            <a:endParaRPr lang="en-US" sz="1100" dirty="0">
              <a:solidFill>
                <a:srgbClr val="188CE5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4A34F5-E36B-425D-8888-641A22A73BBC}"/>
              </a:ext>
            </a:extLst>
          </p:cNvPr>
          <p:cNvSpPr/>
          <p:nvPr/>
        </p:nvSpPr>
        <p:spPr>
          <a:xfrm>
            <a:off x="7816552" y="1540172"/>
            <a:ext cx="1779406" cy="688284"/>
          </a:xfrm>
          <a:custGeom>
            <a:avLst/>
            <a:gdLst>
              <a:gd name="connsiteX0" fmla="*/ 0 w 1637577"/>
              <a:gd name="connsiteY0" fmla="*/ 0 h 655030"/>
              <a:gd name="connsiteX1" fmla="*/ 1637577 w 1637577"/>
              <a:gd name="connsiteY1" fmla="*/ 0 h 655030"/>
              <a:gd name="connsiteX2" fmla="*/ 1637577 w 1637577"/>
              <a:gd name="connsiteY2" fmla="*/ 655030 h 655030"/>
              <a:gd name="connsiteX3" fmla="*/ 0 w 1637577"/>
              <a:gd name="connsiteY3" fmla="*/ 655030 h 655030"/>
              <a:gd name="connsiteX4" fmla="*/ 0 w 1637577"/>
              <a:gd name="connsiteY4" fmla="*/ 0 h 65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577" h="655030">
                <a:moveTo>
                  <a:pt x="0" y="0"/>
                </a:moveTo>
                <a:lnTo>
                  <a:pt x="1637577" y="0"/>
                </a:lnTo>
                <a:lnTo>
                  <a:pt x="1637577" y="655030"/>
                </a:lnTo>
                <a:lnTo>
                  <a:pt x="0" y="6550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algn="ctr" defTabSz="622300">
              <a:lnSpc>
                <a:spcPts val="16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EYInterstate" panose="02000503020000020004" pitchFamily="2" charset="0"/>
                <a:cs typeface="Arial" panose="020B0604020202020204" pitchFamily="34" charset="0"/>
              </a:rPr>
              <a:t>Regulatory/</a:t>
            </a:r>
          </a:p>
          <a:p>
            <a:pPr algn="ctr" defTabSz="622300">
              <a:lnSpc>
                <a:spcPts val="16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EYInterstate" panose="02000503020000020004" pitchFamily="2" charset="0"/>
                <a:cs typeface="Arial" panose="020B0604020202020204" pitchFamily="34" charset="0"/>
              </a:rPr>
              <a:t>Compliance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F501E7-D62C-4D0A-8AA9-7A7DB17881EF}"/>
              </a:ext>
            </a:extLst>
          </p:cNvPr>
          <p:cNvSpPr txBox="1"/>
          <p:nvPr/>
        </p:nvSpPr>
        <p:spPr>
          <a:xfrm>
            <a:off x="9714997" y="2068980"/>
            <a:ext cx="2220815" cy="260180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0" tIns="36576" rIns="0" bIns="0" rtlCol="0">
            <a:spAutoFit/>
          </a:bodyPr>
          <a:lstStyle/>
          <a:p>
            <a:pPr marL="344488" lvl="1" indent="-236538" defTabSz="777240">
              <a:lnSpc>
                <a:spcPts val="1500"/>
              </a:lnSpc>
              <a:spcBef>
                <a:spcPts val="300"/>
              </a:spcBef>
              <a:buClr>
                <a:srgbClr val="2E2E38"/>
              </a:buClr>
              <a:buSzPct val="100000"/>
              <a:buFont typeface="EYInterstate" panose="02000503020000020004" pitchFamily="2" charset="0"/>
              <a:buChar char="•"/>
              <a:defRPr/>
            </a:pPr>
            <a:endParaRPr lang="en-US" sz="1200" dirty="0">
              <a:solidFill>
                <a:srgbClr val="188CE5"/>
              </a:solidFill>
            </a:endParaRPr>
          </a:p>
          <a:p>
            <a:pPr marL="344488" lvl="1" indent="-236538" defTabSz="777240">
              <a:lnSpc>
                <a:spcPts val="1500"/>
              </a:lnSpc>
              <a:spcBef>
                <a:spcPts val="3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US" sz="1200" dirty="0">
                <a:solidFill>
                  <a:srgbClr val="188CE5"/>
                </a:solidFill>
              </a:rPr>
              <a:t>Risk-Based Audit</a:t>
            </a:r>
          </a:p>
          <a:p>
            <a:pPr marL="344488" lvl="1" indent="-236538" defTabSz="777240">
              <a:lnSpc>
                <a:spcPts val="1500"/>
              </a:lnSpc>
              <a:spcBef>
                <a:spcPts val="3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US" sz="1200" dirty="0">
                <a:solidFill>
                  <a:srgbClr val="2DB757">
                    <a:lumMod val="75000"/>
                  </a:srgbClr>
                </a:solidFill>
              </a:rPr>
              <a:t>Consulting Engagement</a:t>
            </a:r>
          </a:p>
          <a:p>
            <a:pPr marL="344488" lvl="1" indent="-236538" defTabSz="777240">
              <a:lnSpc>
                <a:spcPts val="1500"/>
              </a:lnSpc>
              <a:spcBef>
                <a:spcPts val="3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Regulatory / Required Audit</a:t>
            </a:r>
          </a:p>
          <a:p>
            <a:pPr marL="344488" lvl="1" indent="-236538" defTabSz="777240">
              <a:lnSpc>
                <a:spcPts val="1500"/>
              </a:lnSpc>
              <a:spcBef>
                <a:spcPts val="300"/>
              </a:spcBef>
              <a:buClr>
                <a:schemeClr val="bg1">
                  <a:lumMod val="85000"/>
                </a:schemeClr>
              </a:buClr>
              <a:buSzPct val="100000"/>
              <a:buFont typeface="EYInterstate" panose="02000503020000020004" pitchFamily="2" charset="0"/>
              <a:buChar char="•"/>
              <a:defRPr/>
            </a:pPr>
            <a:r>
              <a:rPr lang="en-US" sz="1200" dirty="0">
                <a:solidFill>
                  <a:srgbClr val="FF0000"/>
                </a:solidFill>
              </a:rPr>
              <a:t>Below The Line Audit/Project (Work that will not be performed due to a lack of resources)</a:t>
            </a:r>
          </a:p>
          <a:p>
            <a:pPr marL="171450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171450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171450" indent="-171450" defTabSz="777240">
              <a:lnSpc>
                <a:spcPts val="1500"/>
              </a:lnSpc>
              <a:spcBef>
                <a:spcPts val="3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Char char="•"/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B4C943-A6BD-49A3-8DA9-5BB1FD11D8DF}"/>
              </a:ext>
            </a:extLst>
          </p:cNvPr>
          <p:cNvCxnSpPr/>
          <p:nvPr/>
        </p:nvCxnSpPr>
        <p:spPr>
          <a:xfrm>
            <a:off x="7960059" y="5778881"/>
            <a:ext cx="1438781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D620DD9-E443-46B7-8EF1-9EC94CD5B89A}"/>
              </a:ext>
            </a:extLst>
          </p:cNvPr>
          <p:cNvSpPr txBox="1"/>
          <p:nvPr/>
        </p:nvSpPr>
        <p:spPr>
          <a:xfrm>
            <a:off x="733372" y="6375928"/>
            <a:ext cx="6422784" cy="193899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prstClr val="white"/>
              </a:buClr>
              <a:buSzPct val="70000"/>
            </a:pPr>
            <a:r>
              <a:rPr lang="en-US" sz="1200" b="1" dirty="0">
                <a:solidFill>
                  <a:schemeClr val="tx2"/>
                </a:solidFill>
              </a:rPr>
              <a:t>*  See Appendix  - Includes FY 2023 Audit Plan with brief description of the audit/project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31502-5CA8-4CC5-8A33-743D5CAF9574}"/>
              </a:ext>
            </a:extLst>
          </p:cNvPr>
          <p:cNvSpPr txBox="1"/>
          <p:nvPr/>
        </p:nvSpPr>
        <p:spPr>
          <a:xfrm>
            <a:off x="10177494" y="169964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14540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FY 2023 Internal Audit Plan/Budget </a:t>
            </a:r>
            <a:r>
              <a:rPr lang="en-US" sz="1800" i="1" dirty="0">
                <a:latin typeface="+mj-lt"/>
              </a:rPr>
              <a:t>(approved by AC on 6/30/22)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5" y="1744997"/>
            <a:ext cx="11330452" cy="4572000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dirty="0">
              <a:solidFill>
                <a:schemeClr val="tx2"/>
              </a:solidFill>
              <a:latin typeface="Goudy Oldstyle Std Regular"/>
            </a:endParaRPr>
          </a:p>
          <a:p>
            <a:pPr marL="132159" indent="0">
              <a:buClrTx/>
              <a:buNone/>
            </a:pPr>
            <a:endParaRPr lang="en-US" dirty="0">
              <a:solidFill>
                <a:schemeClr val="tx2"/>
              </a:solidFill>
              <a:latin typeface="Goudy Oldstyle Std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4725-905E-78F5-4969-F6019DAC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7" y="1410980"/>
            <a:ext cx="8777363" cy="52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FY 2023 Internal Audit Plan/Budget </a:t>
            </a:r>
            <a:r>
              <a:rPr lang="en-US" sz="1800" i="1" dirty="0">
                <a:latin typeface="+mj-lt"/>
              </a:rPr>
              <a:t>(approved by AC on 6/30/22)</a:t>
            </a:r>
            <a:endParaRPr lang="en-US" sz="1800" b="1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05" y="1744997"/>
            <a:ext cx="11330452" cy="4572000"/>
          </a:xfrm>
          <a:prstGeom prst="rect">
            <a:avLst/>
          </a:prstGeom>
        </p:spPr>
        <p:txBody>
          <a:bodyPr/>
          <a:lstStyle>
            <a:lvl1pPr marL="216694" indent="-21669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8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1pPr>
            <a:lvl2pPr marL="425054" indent="-164306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2pPr>
            <a:lvl3pPr marL="469106" indent="-12144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•"/>
              <a:defRPr sz="16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3pPr>
            <a:lvl4pPr marL="556022" indent="-158354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Arial"/>
              <a:buChar char="–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4pPr>
            <a:lvl5pPr marL="642938" indent="-155972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kern="800" spc="0" baseline="0">
                <a:solidFill>
                  <a:srgbClr val="282828"/>
                </a:solidFill>
                <a:latin typeface="+mn-lt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kern="1200" dirty="0">
              <a:solidFill>
                <a:schemeClr val="tx2"/>
              </a:solidFill>
              <a:latin typeface="Goudy Oldstyle Std Regular" charset="0"/>
              <a:cs typeface="+mn-cs"/>
            </a:endParaRPr>
          </a:p>
          <a:p>
            <a:pPr marL="296466" indent="-164306" algn="just">
              <a:buNone/>
            </a:pPr>
            <a:endParaRPr lang="en-US" sz="1600" dirty="0">
              <a:solidFill>
                <a:schemeClr val="tx2"/>
              </a:solidFill>
              <a:latin typeface="Goudy Oldstyle Std Regular"/>
            </a:endParaRPr>
          </a:p>
          <a:p>
            <a:pPr marL="132159" indent="0">
              <a:buClrTx/>
              <a:buNone/>
            </a:pPr>
            <a:endParaRPr lang="en-US" dirty="0">
              <a:solidFill>
                <a:schemeClr val="tx2"/>
              </a:solidFill>
              <a:latin typeface="Goudy Oldstyle Std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125B3-AF6F-3D9B-D397-B0C921F9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8" y="1519631"/>
            <a:ext cx="96297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UTSHA">
  <a:themeElements>
    <a:clrScheme name="UTHSA-White">
      <a:dk1>
        <a:srgbClr val="BC4800"/>
      </a:dk1>
      <a:lt1>
        <a:srgbClr val="FFFFFF"/>
      </a:lt1>
      <a:dk2>
        <a:srgbClr val="000000"/>
      </a:dk2>
      <a:lt2>
        <a:srgbClr val="FFFFFF"/>
      </a:lt2>
      <a:accent1>
        <a:srgbClr val="007298"/>
      </a:accent1>
      <a:accent2>
        <a:srgbClr val="4E7F71"/>
      </a:accent2>
      <a:accent3>
        <a:srgbClr val="624C79"/>
      </a:accent3>
      <a:accent4>
        <a:srgbClr val="D65F00"/>
      </a:accent4>
      <a:accent5>
        <a:srgbClr val="BA7828"/>
      </a:accent5>
      <a:accent6>
        <a:srgbClr val="AA999D"/>
      </a:accent6>
      <a:hlink>
        <a:srgbClr val="BC4800"/>
      </a:hlink>
      <a:folHlink>
        <a:srgbClr val="9E2A00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SHA PowerPoint Template_4x3_100716.potx [Read-Only]" id="{16CD5F88-FA92-4656-B3CF-CE929D82A570}" vid="{7E9595F9-95C6-4E60-96DB-C31DCBA03CF6}"/>
    </a:ext>
  </a:extLst>
</a:theme>
</file>

<file path=ppt/theme/theme2.xml><?xml version="1.0" encoding="utf-8"?>
<a:theme xmlns:a="http://schemas.openxmlformats.org/drawingml/2006/main" name="EY dark background">
  <a:themeElements>
    <a:clrScheme name="Custom 4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FFE600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EY dark background">
  <a:themeElements>
    <a:clrScheme name="Custom 4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FFE600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930F2F99CAE142BFC300C31796BF05" ma:contentTypeVersion="4" ma:contentTypeDescription="Create a new document." ma:contentTypeScope="" ma:versionID="9420b4ea85f76b92c29f1b2bc4ed9b85">
  <xsd:schema xmlns:xsd="http://www.w3.org/2001/XMLSchema" xmlns:xs="http://www.w3.org/2001/XMLSchema" xmlns:p="http://schemas.microsoft.com/office/2006/metadata/properties" xmlns:ns3="d7af3227-63ff-4b78-83bd-543af1f6405a" targetNamespace="http://schemas.microsoft.com/office/2006/metadata/properties" ma:root="true" ma:fieldsID="014abd16f06c1b948b0f39c6732e5566" ns3:_="">
    <xsd:import namespace="d7af3227-63ff-4b78-83bd-543af1f64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f3227-63ff-4b78-83bd-543af1f640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BA2FB-03E2-4554-8747-CEABBDCEA159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d7af3227-63ff-4b78-83bd-543af1f6405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BAEF597-DF72-4450-A9F0-B6B0F8546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af3227-63ff-4b78-83bd-543af1f64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F368F3-64F7-499A-8C6A-F99647A516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uthealth_standard2016</Template>
  <TotalTime>48503</TotalTime>
  <Words>926</Words>
  <Application>Microsoft Macintosh PowerPoint</Application>
  <PresentationFormat>Custom</PresentationFormat>
  <Paragraphs>221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EYInterstate</vt:lpstr>
      <vt:lpstr>EYInterstate Light</vt:lpstr>
      <vt:lpstr>Franklin Gothic Medium</vt:lpstr>
      <vt:lpstr>Garamond</vt:lpstr>
      <vt:lpstr>Goudy Old Style</vt:lpstr>
      <vt:lpstr>Goudy Oldstyle Std Regular</vt:lpstr>
      <vt:lpstr>Trebuchet MS</vt:lpstr>
      <vt:lpstr>Wingdings</vt:lpstr>
      <vt:lpstr>UTSHA</vt:lpstr>
      <vt:lpstr>EY dark background</vt:lpstr>
      <vt:lpstr>1_EY dark background</vt:lpstr>
      <vt:lpstr>PowerPoint Presentation</vt:lpstr>
      <vt:lpstr>PowerPoint Presentation</vt:lpstr>
      <vt:lpstr>Index</vt:lpstr>
      <vt:lpstr>Risk Assessment Methodology</vt:lpstr>
      <vt:lpstr>Unprecedented Changes in the Market</vt:lpstr>
      <vt:lpstr>Focus on UT Health San Antonio’s Environment</vt:lpstr>
      <vt:lpstr>FY 2023 Audit Plan *</vt:lpstr>
      <vt:lpstr>FY 2023 Internal Audit Plan/Budget (approved by AC on 6/30/22)</vt:lpstr>
      <vt:lpstr>FY 2023 Internal Audit Plan/Budget (approved by AC on 6/30/22)</vt:lpstr>
      <vt:lpstr>FY 2023 Internal Audit Plan/Budget (approved by AC on 6/30/22)</vt:lpstr>
      <vt:lpstr>PowerPoint Presentation</vt:lpstr>
      <vt:lpstr>Executive Session</vt:lpstr>
      <vt:lpstr>Executive Session</vt:lpstr>
      <vt:lpstr>Executive Session</vt:lpstr>
    </vt:vector>
  </TitlesOfParts>
  <Company>UTHSCSA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Lazarine, John C</dc:creator>
  <cp:lastModifiedBy>Palacios, Marnie</cp:lastModifiedBy>
  <cp:revision>598</cp:revision>
  <cp:lastPrinted>2022-06-16T17:58:40Z</cp:lastPrinted>
  <dcterms:created xsi:type="dcterms:W3CDTF">2018-06-26T14:38:25Z</dcterms:created>
  <dcterms:modified xsi:type="dcterms:W3CDTF">2022-11-18T03:24:41Z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0x01010014930F2F99CAE142BFC300C31796BF05</vt:lpwstr>
  </property>
</Properties>
</file>